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60" r:id="rId5"/>
    <p:sldId id="262" r:id="rId6"/>
    <p:sldId id="263" r:id="rId7"/>
    <p:sldId id="264" r:id="rId8"/>
    <p:sldId id="265" r:id="rId9"/>
    <p:sldId id="266" r:id="rId10"/>
    <p:sldId id="267" r:id="rId11"/>
    <p:sldId id="268" r:id="rId12"/>
    <p:sldId id="259" r:id="rId13"/>
    <p:sldId id="269" r:id="rId14"/>
    <p:sldId id="261" r:id="rId15"/>
    <p:sldId id="270" r:id="rId16"/>
    <p:sldId id="271" r:id="rId17"/>
    <p:sldId id="272"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1572" autoAdjust="0"/>
  </p:normalViewPr>
  <p:slideViewPr>
    <p:cSldViewPr snapToGrid="0" snapToObjects="1">
      <p:cViewPr varScale="1">
        <p:scale>
          <a:sx n="42" d="100"/>
          <a:sy n="42" d="100"/>
        </p:scale>
        <p:origin x="12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2794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Lecture Notes: Understanding Organizational Culture</a:t>
            </a:r>
          </a:p>
          <a:p>
            <a:r>
              <a:rPr lang="en-US" b="1" dirty="0"/>
              <a:t>Introduction</a:t>
            </a:r>
            <a:br>
              <a:rPr lang="en-US" dirty="0"/>
            </a:br>
            <a:r>
              <a:rPr lang="en-US" dirty="0"/>
              <a:t>Let’s begin with a simple idea: every organization, whether a small startup or a global corporation, has a culture. Organizational culture is not something written only in handbooks or policies. It’s the shared values, beliefs, and ways of working that guide people—often unconsciously. Culture is powerful because it shapes how employees behave, how leaders make decisions, and even how the company succeeds or fails in the long run.</a:t>
            </a:r>
          </a:p>
          <a:p>
            <a:r>
              <a:rPr lang="en-US" b="1" dirty="0"/>
              <a:t>Why Organizational Culture Matters</a:t>
            </a:r>
            <a:br>
              <a:rPr lang="en-US" dirty="0"/>
            </a:br>
            <a:r>
              <a:rPr lang="en-US" dirty="0"/>
              <a:t>Think of culture as the “personality” of an organization. Just as our personality influences how we respond to situations, organizational culture guides how people in a company respond to challenges, opportunities, or even crises.</a:t>
            </a:r>
          </a:p>
          <a:p>
            <a:pPr>
              <a:buFont typeface="Arial" panose="020B0604020202020204" pitchFamily="34" charset="0"/>
              <a:buChar char="•"/>
            </a:pPr>
            <a:r>
              <a:rPr lang="en-US" dirty="0"/>
              <a:t>It influences </a:t>
            </a:r>
            <a:r>
              <a:rPr lang="en-US" b="1" dirty="0"/>
              <a:t>employee behavior</a:t>
            </a:r>
            <a:r>
              <a:rPr lang="en-US" dirty="0"/>
              <a:t>: whether employees collaborate or compete, whether they take initiative or wait for orders.</a:t>
            </a:r>
          </a:p>
          <a:p>
            <a:pPr>
              <a:buFont typeface="Arial" panose="020B0604020202020204" pitchFamily="34" charset="0"/>
              <a:buChar char="•"/>
            </a:pPr>
            <a:r>
              <a:rPr lang="en-US" dirty="0"/>
              <a:t>It shapes </a:t>
            </a:r>
            <a:r>
              <a:rPr lang="en-US" b="1" dirty="0"/>
              <a:t>decision-making</a:t>
            </a:r>
            <a:r>
              <a:rPr lang="en-US" dirty="0"/>
              <a:t>: some cultures encourage quick risk-taking, while others favor caution and hierarchy.</a:t>
            </a:r>
          </a:p>
          <a:p>
            <a:pPr>
              <a:buFont typeface="Arial" panose="020B0604020202020204" pitchFamily="34" charset="0"/>
              <a:buChar char="•"/>
            </a:pPr>
            <a:r>
              <a:rPr lang="en-US" dirty="0"/>
              <a:t>And importantly, it impacts the </a:t>
            </a:r>
            <a:r>
              <a:rPr lang="en-US" b="1" dirty="0"/>
              <a:t>overall success</a:t>
            </a:r>
            <a:r>
              <a:rPr lang="en-US" dirty="0"/>
              <a:t> of the company: strong, adaptive cultures often outperform weak or fragmented ones.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Culture's Influence on Actions and Choices</a:t>
            </a:r>
          </a:p>
          <a:p>
            <a:r>
              <a:rPr lang="en-US" b="1" dirty="0"/>
              <a:t>Overview:</a:t>
            </a:r>
            <a:br>
              <a:rPr lang="en-US" dirty="0"/>
            </a:br>
            <a:r>
              <a:rPr lang="en-US" dirty="0"/>
              <a:t>Organizational culture significantly influences how individuals and teams act and make decisions in a workplace. It provides shared values, norms, and expected behaviors that guide employees' daily actions and strategic moves, thereby shaping key aspects of organizational life.</a:t>
            </a:r>
          </a:p>
          <a:p>
            <a:r>
              <a:rPr lang="en-US" b="1" dirty="0"/>
              <a:t>1. Risk Tolerance</a:t>
            </a:r>
          </a:p>
          <a:p>
            <a:pPr>
              <a:buFont typeface="Arial" panose="020B0604020202020204" pitchFamily="34" charset="0"/>
              <a:buChar char="•"/>
            </a:pPr>
            <a:r>
              <a:rPr lang="en-US" b="1" dirty="0"/>
              <a:t>Definition</a:t>
            </a:r>
            <a:r>
              <a:rPr lang="en-US" dirty="0"/>
              <a:t>: Risk tolerance refers to how individuals and teams perceive and manage risks within an organization.</a:t>
            </a:r>
          </a:p>
          <a:p>
            <a:pPr>
              <a:buFont typeface="Arial" panose="020B0604020202020204" pitchFamily="34" charset="0"/>
              <a:buChar char="•"/>
            </a:pPr>
            <a:r>
              <a:rPr lang="en-US" b="1" dirty="0"/>
              <a:t>Impact</a:t>
            </a:r>
            <a:r>
              <a:rPr lang="en-US" dirty="0"/>
              <a:t>: High risk tolerance may encourage innovation, new ideas, and creative problem-solving. Low risk tolerance may discourage experimentation and limit growth.</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Helps in determining whether an organization is more conservative or open to taking risks.</a:t>
            </a:r>
          </a:p>
          <a:p>
            <a:pPr marL="742950" lvl="1" indent="-285750">
              <a:buFont typeface="Arial" panose="020B0604020202020204" pitchFamily="34" charset="0"/>
              <a:buChar char="•"/>
            </a:pPr>
            <a:r>
              <a:rPr lang="en-US" dirty="0"/>
              <a:t>A culture with higher risk tolerance typically supports pioneering efforts and disruptive innovations.</a:t>
            </a:r>
          </a:p>
          <a:p>
            <a:r>
              <a:rPr lang="en-US" b="1" dirty="0"/>
              <a:t>2. Transparency</a:t>
            </a:r>
          </a:p>
          <a:p>
            <a:pPr>
              <a:buFont typeface="Arial" panose="020B0604020202020204" pitchFamily="34" charset="0"/>
              <a:buChar char="•"/>
            </a:pPr>
            <a:r>
              <a:rPr lang="en-US" b="1" dirty="0"/>
              <a:t>Definition</a:t>
            </a:r>
            <a:r>
              <a:rPr lang="en-US" dirty="0"/>
              <a:t>: Transparency in an organization refers to the degree of openness in communication, decision processes, and information sharing.</a:t>
            </a:r>
          </a:p>
          <a:p>
            <a:pPr>
              <a:buFont typeface="Arial" panose="020B0604020202020204" pitchFamily="34" charset="0"/>
              <a:buChar char="•"/>
            </a:pPr>
            <a:r>
              <a:rPr lang="en-US" b="1" dirty="0"/>
              <a:t>Impact</a:t>
            </a:r>
            <a:r>
              <a:rPr lang="en-US" dirty="0"/>
              <a:t>: A transparent culture fosters trust, encourages open dialogue, and ensures everyone is on the same page.</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Transparency promotes ethical practices and ensures fairness in decision-making.</a:t>
            </a:r>
          </a:p>
          <a:p>
            <a:pPr marL="742950" lvl="1" indent="-285750">
              <a:buFont typeface="Arial" panose="020B0604020202020204" pitchFamily="34" charset="0"/>
              <a:buChar char="•"/>
            </a:pPr>
            <a:r>
              <a:rPr lang="en-US" dirty="0"/>
              <a:t>It helps in breaking down silos and ensuring that all employees are informed and aligned with the organization's goals.</a:t>
            </a:r>
          </a:p>
          <a:p>
            <a:r>
              <a:rPr lang="en-US" b="1" dirty="0"/>
              <a:t>3. Ethical Conduct</a:t>
            </a:r>
          </a:p>
          <a:p>
            <a:pPr>
              <a:buFont typeface="Arial" panose="020B0604020202020204" pitchFamily="34" charset="0"/>
              <a:buChar char="•"/>
            </a:pPr>
            <a:r>
              <a:rPr lang="en-US" b="1" dirty="0"/>
              <a:t>Definition</a:t>
            </a:r>
            <a:r>
              <a:rPr lang="en-US" dirty="0"/>
              <a:t>: Ethical conduct establishes the moral framework that guides how actions are taken in an organization, ensuring integrity and responsible behavior.</a:t>
            </a:r>
          </a:p>
          <a:p>
            <a:pPr>
              <a:buFont typeface="Arial" panose="020B0604020202020204" pitchFamily="34" charset="0"/>
              <a:buChar char="•"/>
            </a:pPr>
            <a:r>
              <a:rPr lang="en-US" b="1" dirty="0"/>
              <a:t>Impact</a:t>
            </a:r>
            <a:r>
              <a:rPr lang="en-US" dirty="0"/>
              <a:t>: A strong ethical culture builds a foundation of trust, enhances reputation, and promotes sustainable business practices.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Encourages responsible behavior among employees, ensuring decisions align with moral and legal standards.</a:t>
            </a:r>
          </a:p>
          <a:p>
            <a:pPr marL="742950" lvl="1" indent="-285750">
              <a:buFont typeface="Arial" panose="020B0604020202020204" pitchFamily="34" charset="0"/>
              <a:buChar char="•"/>
            </a:pPr>
            <a:r>
              <a:rPr lang="en-US" dirty="0"/>
              <a:t>It acts as the backbone of organizational reputation and ensures compliance with regulations.</a:t>
            </a:r>
          </a:p>
          <a:p>
            <a:r>
              <a:rPr lang="en-US" b="1" dirty="0"/>
              <a:t>4. Collaboration</a:t>
            </a:r>
          </a:p>
          <a:p>
            <a:pPr>
              <a:buFont typeface="Arial" panose="020B0604020202020204" pitchFamily="34" charset="0"/>
              <a:buChar char="•"/>
            </a:pPr>
            <a:r>
              <a:rPr lang="en-US" b="1" dirty="0"/>
              <a:t>Definition</a:t>
            </a:r>
            <a:r>
              <a:rPr lang="en-US" dirty="0"/>
              <a:t>: Collaboration fosters an environment that promotes teamwork, shared goals, and cross-functional cooperation.</a:t>
            </a:r>
          </a:p>
          <a:p>
            <a:pPr>
              <a:buFont typeface="Arial" panose="020B0604020202020204" pitchFamily="34" charset="0"/>
              <a:buChar char="•"/>
            </a:pPr>
            <a:r>
              <a:rPr lang="en-US" b="1" dirty="0"/>
              <a:t>Impact</a:t>
            </a:r>
            <a:r>
              <a:rPr lang="en-US" dirty="0"/>
              <a:t>: Collaborative cultures improve problem-solving, knowledge sharing, and efficiency within teams.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Encourages employees to work together towards common objectives, often leading to better innovation and productivity.</a:t>
            </a:r>
          </a:p>
          <a:p>
            <a:pPr marL="742950" lvl="1" indent="-285750">
              <a:buFont typeface="Arial" panose="020B0604020202020204" pitchFamily="34" charset="0"/>
              <a:buChar char="•"/>
            </a:pPr>
            <a:r>
              <a:rPr lang="en-US" dirty="0"/>
              <a:t>Strong collaboration helps create synergies and reduces barriers between different departments.</a:t>
            </a:r>
          </a:p>
          <a:p>
            <a:r>
              <a:rPr lang="en-US" b="1" dirty="0"/>
              <a:t>Conclusion:</a:t>
            </a:r>
          </a:p>
          <a:p>
            <a:r>
              <a:rPr lang="en-US" dirty="0"/>
              <a:t>Culture plays a pivotal role in shaping actions and decisions within an organization. It not only impacts how individuals approach daily tasks but also how they align with long-term strategies, organizational goals, and ethical standards. The four areas of risk tolerance, transparency, ethical conduct, and collaboration are integral in building a strong, adaptive, and responsible organizational culture.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Elements and Levels of Organizational Culture</a:t>
            </a:r>
          </a:p>
          <a:p>
            <a:r>
              <a:rPr lang="en-US" b="1" dirty="0"/>
              <a:t>Overview:</a:t>
            </a:r>
            <a:br>
              <a:rPr lang="en-US" dirty="0"/>
            </a:br>
            <a:r>
              <a:rPr lang="en-US" dirty="0"/>
              <a:t>Organizational culture is multifaceted, consisting of observable elements as well as deeper, often unconscious layers that influence behavior. Edgar Schein’s model is commonly used to understand these levels of culture and how they shape actions, interactions, and decisions within organizations.</a:t>
            </a:r>
          </a:p>
          <a:p>
            <a:r>
              <a:rPr lang="en-US" b="1" dirty="0"/>
              <a:t>1. Artifacts (Level 1)</a:t>
            </a:r>
          </a:p>
          <a:p>
            <a:pPr>
              <a:buFont typeface="Arial" panose="020B0604020202020204" pitchFamily="34" charset="0"/>
              <a:buChar char="•"/>
            </a:pPr>
            <a:r>
              <a:rPr lang="en-US" b="1" dirty="0"/>
              <a:t>Definition</a:t>
            </a:r>
            <a:r>
              <a:rPr lang="en-US" dirty="0"/>
              <a:t>: Artifacts are the visible signs of an organization’s culture, which can be easily observed.</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Dress code</a:t>
            </a:r>
          </a:p>
          <a:p>
            <a:pPr marL="742950" lvl="1" indent="-285750">
              <a:buFont typeface="Arial" panose="020B0604020202020204" pitchFamily="34" charset="0"/>
              <a:buChar char="•"/>
            </a:pPr>
            <a:r>
              <a:rPr lang="en-US" dirty="0"/>
              <a:t>Office layout</a:t>
            </a:r>
          </a:p>
          <a:p>
            <a:pPr marL="742950" lvl="1" indent="-285750">
              <a:buFont typeface="Arial" panose="020B0604020202020204" pitchFamily="34" charset="0"/>
              <a:buChar char="•"/>
            </a:pPr>
            <a:r>
              <a:rPr lang="en-US" dirty="0"/>
              <a:t>Communication styles</a:t>
            </a:r>
          </a:p>
          <a:p>
            <a:pPr marL="742950" lvl="1" indent="-285750">
              <a:buFont typeface="Arial" panose="020B0604020202020204" pitchFamily="34" charset="0"/>
              <a:buChar char="•"/>
            </a:pPr>
            <a:r>
              <a:rPr lang="en-US" dirty="0"/>
              <a:t>Physical symbols and structures</a:t>
            </a:r>
          </a:p>
          <a:p>
            <a:pPr>
              <a:buFont typeface="Arial" panose="020B0604020202020204" pitchFamily="34" charset="0"/>
              <a:buChar char="•"/>
            </a:pPr>
            <a:r>
              <a:rPr lang="en-US" b="1" dirty="0"/>
              <a:t>Impact</a:t>
            </a:r>
            <a:r>
              <a:rPr lang="en-US" dirty="0"/>
              <a:t>: Artifacts reflect the outward expression of culture, allowing new members to get a sense of the organization’s cultural norms. However, they may not provide deep insight into the underlying values or assumptions.</a:t>
            </a:r>
          </a:p>
          <a:p>
            <a:r>
              <a:rPr lang="en-US" b="1" dirty="0"/>
              <a:t>2. Espoused Values (Level 2)</a:t>
            </a:r>
          </a:p>
          <a:p>
            <a:pPr>
              <a:buFont typeface="Arial" panose="020B0604020202020204" pitchFamily="34" charset="0"/>
              <a:buChar char="•"/>
            </a:pPr>
            <a:r>
              <a:rPr lang="en-US" b="1" dirty="0"/>
              <a:t>Definition</a:t>
            </a:r>
            <a:r>
              <a:rPr lang="en-US" dirty="0"/>
              <a:t>: Espoused values refer to the stated goals, philosophies, and policies that guide behavior within an organization.</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Mission and vision statements</a:t>
            </a:r>
          </a:p>
          <a:p>
            <a:pPr marL="742950" lvl="1" indent="-285750">
              <a:buFont typeface="Arial" panose="020B0604020202020204" pitchFamily="34" charset="0"/>
              <a:buChar char="•"/>
            </a:pPr>
            <a:r>
              <a:rPr lang="en-US" dirty="0"/>
              <a:t>Organizational policies</a:t>
            </a:r>
          </a:p>
          <a:p>
            <a:pPr marL="742950" lvl="1" indent="-285750">
              <a:buFont typeface="Arial" panose="020B0604020202020204" pitchFamily="34" charset="0"/>
              <a:buChar char="•"/>
            </a:pPr>
            <a:r>
              <a:rPr lang="en-US" dirty="0"/>
              <a:t>Core values (e.g., integrity, collaboration)</a:t>
            </a:r>
          </a:p>
          <a:p>
            <a:pPr>
              <a:buFont typeface="Arial" panose="020B0604020202020204" pitchFamily="34" charset="0"/>
              <a:buChar char="•"/>
            </a:pPr>
            <a:r>
              <a:rPr lang="en-US" b="1" dirty="0"/>
              <a:t>Impact</a:t>
            </a:r>
            <a:r>
              <a:rPr lang="en-US" dirty="0"/>
              <a:t>: Espoused values provide a framework for behavior and decisions within the organization. They influence how employees perceive their roles and responsibilities, and how they are expected to perform in alignment with the organization’s goals.</a:t>
            </a:r>
          </a:p>
          <a:p>
            <a:r>
              <a:rPr lang="en-US" b="1" dirty="0"/>
              <a:t>3. Underlying Assumptions (Level 3)</a:t>
            </a:r>
          </a:p>
          <a:p>
            <a:pPr>
              <a:buFont typeface="Arial" panose="020B0604020202020204" pitchFamily="34" charset="0"/>
              <a:buChar char="•"/>
            </a:pPr>
            <a:r>
              <a:rPr lang="en-US" b="1" dirty="0"/>
              <a:t>Definition</a:t>
            </a:r>
            <a:r>
              <a:rPr lang="en-US" dirty="0"/>
              <a:t>: Underlying assumptions are deep-rooted, unconscious beliefs that are taken for granted and shape how members of the organization view their work and environment.</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Assumptions about human nature (e.g., whether people are inherently trustworthy or need strict supervision)</a:t>
            </a:r>
          </a:p>
          <a:p>
            <a:pPr marL="742950" lvl="1" indent="-285750">
              <a:buFont typeface="Arial" panose="020B0604020202020204" pitchFamily="34" charset="0"/>
              <a:buChar char="•"/>
            </a:pPr>
            <a:r>
              <a:rPr lang="en-US" dirty="0"/>
              <a:t>Beliefs about organizational success (e.g., innovation versus tradition)</a:t>
            </a:r>
          </a:p>
          <a:p>
            <a:pPr marL="742950" lvl="1" indent="-285750">
              <a:buFont typeface="Arial" panose="020B0604020202020204" pitchFamily="34" charset="0"/>
              <a:buChar char="•"/>
            </a:pPr>
            <a:r>
              <a:rPr lang="en-US" dirty="0"/>
              <a:t>Views on power and decision-making</a:t>
            </a:r>
          </a:p>
          <a:p>
            <a:pPr>
              <a:buFont typeface="Arial" panose="020B0604020202020204" pitchFamily="34" charset="0"/>
              <a:buChar char="•"/>
            </a:pPr>
            <a:r>
              <a:rPr lang="en-US" b="1" dirty="0"/>
              <a:t>Impact</a:t>
            </a:r>
            <a:r>
              <a:rPr lang="en-US" dirty="0"/>
              <a:t>: These assumptions are the most powerful elements of culture. They often go unnoticed because they are so ingrained, but they significantly influence how decisions are made and how people interact with each other.</a:t>
            </a:r>
          </a:p>
          <a:p>
            <a:r>
              <a:rPr lang="en-US" b="1" dirty="0"/>
              <a:t>Conclusion:</a:t>
            </a:r>
          </a:p>
          <a:p>
            <a:r>
              <a:rPr lang="en-US" dirty="0"/>
              <a:t>Edgar Schein’s model shows that organizational culture is made up of visible artifacts, espoused values, and deeply held underlying assumptions. These layers work together to create a unique cultural identity that impacts everything from daily interactions to strategic decision-making. Understanding these elements can help leaders shape and navigate an organization’s culture effectively.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1" dirty="0"/>
          </a:p>
          <a:p>
            <a:endParaRPr lang="en-US" b="1" dirty="0"/>
          </a:p>
          <a:p>
            <a:pPr algn="l"/>
            <a:r>
              <a:rPr lang="en-US" b="0" i="0" dirty="0">
                <a:effectLst/>
                <a:latin typeface="fkGrotesk"/>
              </a:rPr>
              <a:t>Overview of Leadership’s Role</a:t>
            </a:r>
          </a:p>
          <a:p>
            <a:pPr algn="l"/>
            <a:r>
              <a:rPr lang="en-US" b="0" i="0" dirty="0">
                <a:effectLst/>
                <a:latin typeface="fkGroteskNeue"/>
              </a:rPr>
              <a:t>Leaders are responsible for shaping, communicating, and demonstrating the organization’s values and culture. Their actions set the direction for the team, reinforce expected behaviors, and guide the organization especially during major changes like digital transformation or restructuring.</a:t>
            </a:r>
          </a:p>
          <a:p>
            <a:pPr algn="l"/>
            <a:r>
              <a:rPr lang="en-US" b="0" i="0" dirty="0">
                <a:effectLst/>
                <a:latin typeface="fkGrotesk"/>
              </a:rPr>
              <a:t>Four Key Leadership Actions</a:t>
            </a:r>
          </a:p>
          <a:p>
            <a:pPr algn="l"/>
            <a:r>
              <a:rPr lang="en-US" b="0" i="0" dirty="0">
                <a:effectLst/>
                <a:latin typeface="fkGrotesk"/>
              </a:rPr>
              <a:t>Establish &amp; Communicate</a:t>
            </a:r>
          </a:p>
          <a:p>
            <a:pPr algn="l"/>
            <a:r>
              <a:rPr lang="en-US" b="0" i="0" dirty="0">
                <a:effectLst/>
                <a:latin typeface="fkGroteskNeue"/>
              </a:rPr>
              <a:t>Leaders must define and clearly express the organization’s core values and mission. This sets a foundation for what is important and guides everyone’s behavior.</a:t>
            </a:r>
          </a:p>
          <a:p>
            <a:pPr algn="l"/>
            <a:r>
              <a:rPr lang="en-US" b="0" i="0" dirty="0">
                <a:effectLst/>
                <a:latin typeface="fkGrotesk"/>
              </a:rPr>
              <a:t>Model Behaviors</a:t>
            </a:r>
          </a:p>
          <a:p>
            <a:pPr algn="l"/>
            <a:r>
              <a:rPr lang="en-US" b="0" i="0" dirty="0">
                <a:effectLst/>
                <a:latin typeface="fkGroteskNeue"/>
              </a:rPr>
              <a:t>Leaders should personally demonstrate the cultural traits the organization desires through their everyday actions. When leaders act according to the values, others are likely to follow.</a:t>
            </a:r>
          </a:p>
          <a:p>
            <a:pPr algn="l"/>
            <a:r>
              <a:rPr lang="en-US" b="0" i="0" dirty="0">
                <a:effectLst/>
                <a:latin typeface="fkGrotesk"/>
              </a:rPr>
              <a:t>Reinforce Behaviors</a:t>
            </a:r>
          </a:p>
          <a:p>
            <a:pPr algn="l"/>
            <a:r>
              <a:rPr lang="en-US" b="0" i="0" dirty="0">
                <a:effectLst/>
                <a:latin typeface="fkGroteskNeue"/>
              </a:rPr>
              <a:t>Leaders must encourage and reward actions that match the desired culture. Recognizing and rewarding good examples ensures these behaviors are repeated and become normal.</a:t>
            </a:r>
          </a:p>
          <a:p>
            <a:pPr algn="l"/>
            <a:r>
              <a:rPr lang="en-US" b="0" i="0" dirty="0">
                <a:effectLst/>
                <a:latin typeface="fkGrotesk"/>
              </a:rPr>
              <a:t>Drive Change</a:t>
            </a:r>
          </a:p>
          <a:p>
            <a:pPr algn="l"/>
            <a:r>
              <a:rPr lang="en-US" b="0" i="0" dirty="0">
                <a:effectLst/>
                <a:latin typeface="fkGroteskNeue"/>
              </a:rPr>
              <a:t>Leaders guide the organization through times of significant change. They help everyone adapt as the culture evolves—especially during important transitions.</a:t>
            </a:r>
          </a:p>
          <a:p>
            <a:pPr algn="l"/>
            <a:r>
              <a:rPr lang="en-US" b="0" i="0" dirty="0">
                <a:effectLst/>
                <a:latin typeface="fkGrotesk"/>
              </a:rPr>
              <a:t>How to Explain to Students</a:t>
            </a:r>
          </a:p>
          <a:p>
            <a:pPr algn="l">
              <a:buFont typeface="Arial" panose="020B0604020202020204" pitchFamily="34" charset="0"/>
              <a:buChar char="•"/>
            </a:pPr>
            <a:r>
              <a:rPr lang="en-US" b="0" i="0" dirty="0">
                <a:effectLst/>
                <a:latin typeface="fkGroteskNeue"/>
              </a:rPr>
              <a:t>Leaders influence culture by showing what is important and acting as role models.</a:t>
            </a:r>
          </a:p>
          <a:p>
            <a:pPr algn="l">
              <a:buFont typeface="Arial" panose="020B0604020202020204" pitchFamily="34" charset="0"/>
              <a:buChar char="•"/>
            </a:pPr>
            <a:r>
              <a:rPr lang="en-US" b="0" i="0" dirty="0">
                <a:effectLst/>
                <a:latin typeface="fkGroteskNeue"/>
              </a:rPr>
              <a:t>They make values clear, demonstrate them, reward behaviors that fit the culture, and guide everyone through changes.</a:t>
            </a:r>
          </a:p>
          <a:p>
            <a:pPr algn="l"/>
            <a:r>
              <a:rPr lang="en-US" b="0" i="0" dirty="0">
                <a:effectLst/>
                <a:latin typeface="fkGroteskNeue"/>
              </a:rPr>
              <a:t>Each step connects leadership directly to the everyday experience of organizational culture, showing how leaders can positively shape what their organization stands for and how people work together</a:t>
            </a: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Overview:</a:t>
            </a:r>
            <a:br>
              <a:rPr lang="en-US" dirty="0"/>
            </a:br>
            <a:r>
              <a:rPr lang="en-US" dirty="0"/>
              <a:t>Leaders play a central role in shaping and maintaining organizational culture. Their actions, values, and behavior set the tone for the rest of the organization. As culture evolves, especially during periods of digital transformation or organizational restructuring, leaders guide and influence these changes.</a:t>
            </a:r>
          </a:p>
          <a:p>
            <a:r>
              <a:rPr lang="en-US" b="1" dirty="0"/>
              <a:t>1. Establish &amp; Communicate</a:t>
            </a:r>
          </a:p>
          <a:p>
            <a:pPr>
              <a:buFont typeface="Arial" panose="020B0604020202020204" pitchFamily="34" charset="0"/>
              <a:buChar char="•"/>
            </a:pPr>
            <a:r>
              <a:rPr lang="en-US" b="1" dirty="0"/>
              <a:t>Definition</a:t>
            </a:r>
            <a:r>
              <a:rPr lang="en-US" dirty="0"/>
              <a:t>: Leaders define and articulate the core values and mission of the organization.</a:t>
            </a:r>
          </a:p>
          <a:p>
            <a:pPr>
              <a:buFont typeface="Arial" panose="020B0604020202020204" pitchFamily="34" charset="0"/>
              <a:buChar char="•"/>
            </a:pPr>
            <a:r>
              <a:rPr lang="en-US" b="1" dirty="0"/>
              <a:t>Impact</a:t>
            </a:r>
            <a:r>
              <a:rPr lang="en-US" dirty="0"/>
              <a:t>: By clearly establishing values and communicating them effectively, leaders set the foundation for the culture. They ensure that everyone in the organization understands the organization’s direction, purpose, and goals.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Clear communication of values creates alignment across the organization.</a:t>
            </a:r>
          </a:p>
          <a:p>
            <a:pPr marL="742950" lvl="1" indent="-285750">
              <a:buFont typeface="Arial" panose="020B0604020202020204" pitchFamily="34" charset="0"/>
              <a:buChar char="•"/>
            </a:pPr>
            <a:r>
              <a:rPr lang="en-US" dirty="0"/>
              <a:t>Employees are more likely to adopt these values when they are clearly articulated and visible in day-to-day activities.</a:t>
            </a:r>
          </a:p>
          <a:p>
            <a:r>
              <a:rPr lang="en-US" b="1" dirty="0"/>
              <a:t>2. Model Behaviors</a:t>
            </a:r>
          </a:p>
          <a:p>
            <a:pPr>
              <a:buFont typeface="Arial" panose="020B0604020202020204" pitchFamily="34" charset="0"/>
              <a:buChar char="•"/>
            </a:pPr>
            <a:r>
              <a:rPr lang="en-US" b="1" dirty="0"/>
              <a:t>Definition</a:t>
            </a:r>
            <a:r>
              <a:rPr lang="en-US" dirty="0"/>
              <a:t>: Leaders embody cultural traits through their daily actions.</a:t>
            </a:r>
          </a:p>
          <a:p>
            <a:pPr>
              <a:buFont typeface="Arial" panose="020B0604020202020204" pitchFamily="34" charset="0"/>
              <a:buChar char="•"/>
            </a:pPr>
            <a:r>
              <a:rPr lang="en-US" b="1" dirty="0"/>
              <a:t>Impact</a:t>
            </a:r>
            <a:r>
              <a:rPr lang="en-US" dirty="0"/>
              <a:t>: Leaders serve as role models for the behaviors they want to see in their teams. If a leader consistently demonstrates cultural traits such as collaboration, innovation, or ethical behavior, it encourages employees to follow suit.</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Leaders must lead by example, as their actions significantly influence the rest of the organization.</a:t>
            </a:r>
          </a:p>
          <a:p>
            <a:pPr marL="742950" lvl="1" indent="-285750">
              <a:buFont typeface="Arial" panose="020B0604020202020204" pitchFamily="34" charset="0"/>
              <a:buChar char="•"/>
            </a:pPr>
            <a:r>
              <a:rPr lang="en-US" dirty="0"/>
              <a:t>Modeling desired behaviors is key in instilling these values at all levels of the organization.</a:t>
            </a:r>
          </a:p>
          <a:p>
            <a:r>
              <a:rPr lang="en-US" b="1" dirty="0"/>
              <a:t>3. Reinforce Behaviors</a:t>
            </a:r>
          </a:p>
          <a:p>
            <a:pPr>
              <a:buFont typeface="Arial" panose="020B0604020202020204" pitchFamily="34" charset="0"/>
              <a:buChar char="•"/>
            </a:pPr>
            <a:r>
              <a:rPr lang="en-US" b="1" dirty="0"/>
              <a:t>Definition</a:t>
            </a:r>
            <a:r>
              <a:rPr lang="en-US" dirty="0"/>
              <a:t>: Leaders encourage and reward actions that align with the desired culture.</a:t>
            </a:r>
          </a:p>
          <a:p>
            <a:pPr>
              <a:buFont typeface="Arial" panose="020B0604020202020204" pitchFamily="34" charset="0"/>
              <a:buChar char="•"/>
            </a:pPr>
            <a:r>
              <a:rPr lang="en-US" b="1" dirty="0"/>
              <a:t>Impact</a:t>
            </a:r>
            <a:r>
              <a:rPr lang="en-US" dirty="0"/>
              <a:t>: When leaders recognize and reward behaviors that align with organizational values, it reinforces the culture. This can include promotions, recognition programs, or other forms of acknowledgment.</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Reinforcement ensures that desired behaviors become ingrained in the organization’s culture.</a:t>
            </a:r>
          </a:p>
          <a:p>
            <a:pPr marL="742950" lvl="1" indent="-285750">
              <a:buFont typeface="Arial" panose="020B0604020202020204" pitchFamily="34" charset="0"/>
              <a:buChar char="•"/>
            </a:pPr>
            <a:r>
              <a:rPr lang="en-US" dirty="0"/>
              <a:t>Positive reinforcement leads to greater motivation and adherence to cultural values across the workforce.</a:t>
            </a:r>
          </a:p>
          <a:p>
            <a:r>
              <a:rPr lang="en-US" b="1" dirty="0"/>
              <a:t>4. Drive Change</a:t>
            </a:r>
          </a:p>
          <a:p>
            <a:pPr>
              <a:buFont typeface="Arial" panose="020B0604020202020204" pitchFamily="34" charset="0"/>
              <a:buChar char="•"/>
            </a:pPr>
            <a:r>
              <a:rPr lang="en-US" b="1" dirty="0"/>
              <a:t>Definition</a:t>
            </a:r>
            <a:r>
              <a:rPr lang="en-US" dirty="0"/>
              <a:t>: Leaders guide the organization through periods of significant cultural evolution.</a:t>
            </a:r>
          </a:p>
          <a:p>
            <a:pPr>
              <a:buFont typeface="Arial" panose="020B0604020202020204" pitchFamily="34" charset="0"/>
              <a:buChar char="•"/>
            </a:pPr>
            <a:r>
              <a:rPr lang="en-US" b="1" dirty="0"/>
              <a:t>Impact</a:t>
            </a:r>
            <a:r>
              <a:rPr lang="en-US" dirty="0"/>
              <a:t>: During periods of change, such as digital transformations or organizational restructuring, leaders must steer the organization through the cultural shifts required. This includes adapting to new ways of working, communication styles, and overall business practices.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Effective leadership is critical to managing change in organizational culture.</a:t>
            </a:r>
          </a:p>
          <a:p>
            <a:pPr marL="742950" lvl="1" indent="-285750">
              <a:buFont typeface="Arial" panose="020B0604020202020204" pitchFamily="34" charset="0"/>
              <a:buChar char="•"/>
            </a:pPr>
            <a:r>
              <a:rPr lang="en-US" dirty="0"/>
              <a:t>Leaders must ensure that cultural shifts align with new business strategies and technologies.</a:t>
            </a:r>
          </a:p>
          <a:p>
            <a:r>
              <a:rPr lang="en-US" b="1" dirty="0"/>
              <a:t>Conclusion:</a:t>
            </a:r>
          </a:p>
          <a:p>
            <a:r>
              <a:rPr lang="en-US" dirty="0"/>
              <a:t>Leadership is pivotal in shaping and guiding organizational culture. By establishing clear values, modeling desired behaviors, reinforcing actions that align with culture, and driving change, leaders influence the culture at all levels. This guidance helps the organization adapt, thrive, and stay aligned with its mission, even during times of transformation.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Assessing Organizational Culture</a:t>
            </a:r>
          </a:p>
          <a:p>
            <a:r>
              <a:rPr lang="en-US" b="1" dirty="0"/>
              <a:t>Overview:</a:t>
            </a:r>
            <a:br>
              <a:rPr lang="en-US" dirty="0"/>
            </a:br>
            <a:r>
              <a:rPr lang="en-US" dirty="0"/>
              <a:t>Organizational culture is multifaceted and can be systematically assessed to understand its current state and identify areas for development. Using diverse methods allows for a holistic view of the organization’s cultural dynamics, helping to shape more effective strategies for growth and improvement.</a:t>
            </a:r>
          </a:p>
          <a:p>
            <a:r>
              <a:rPr lang="en-US" b="1" dirty="0"/>
              <a:t>1. Employee Surveys</a:t>
            </a:r>
          </a:p>
          <a:p>
            <a:pPr>
              <a:buFont typeface="Arial" panose="020B0604020202020204" pitchFamily="34" charset="0"/>
              <a:buChar char="•"/>
            </a:pPr>
            <a:r>
              <a:rPr lang="en-US" b="1" dirty="0"/>
              <a:t>Definition</a:t>
            </a:r>
            <a:r>
              <a:rPr lang="en-US" dirty="0"/>
              <a:t>: Collect quantitative data on perceptions, values, and attitudes across the organization.</a:t>
            </a:r>
          </a:p>
          <a:p>
            <a:pPr>
              <a:buFont typeface="Arial" panose="020B0604020202020204" pitchFamily="34" charset="0"/>
              <a:buChar char="•"/>
            </a:pPr>
            <a:r>
              <a:rPr lang="en-US" b="1" dirty="0"/>
              <a:t>Impact</a:t>
            </a:r>
            <a:r>
              <a:rPr lang="en-US" dirty="0"/>
              <a:t>: Employee surveys provide an efficient way to gauge the overall sentiment of the workforce, collecting feedback on how employees view the organization’s culture. The data can highlight strengths and areas that need attention.</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Helps in understanding employee satisfaction and alignment with organizational values.</a:t>
            </a:r>
          </a:p>
          <a:p>
            <a:pPr marL="742950" lvl="1" indent="-285750">
              <a:buFont typeface="Arial" panose="020B0604020202020204" pitchFamily="34" charset="0"/>
              <a:buChar char="•"/>
            </a:pPr>
            <a:r>
              <a:rPr lang="en-US" dirty="0"/>
              <a:t>The survey results can identify gaps between what leaders believe the culture to be and how employees perceive it.</a:t>
            </a:r>
          </a:p>
          <a:p>
            <a:r>
              <a:rPr lang="en-US" b="1" dirty="0"/>
              <a:t>2. Focus Groups &amp; Interviews</a:t>
            </a:r>
          </a:p>
          <a:p>
            <a:pPr>
              <a:buFont typeface="Arial" panose="020B0604020202020204" pitchFamily="34" charset="0"/>
              <a:buChar char="•"/>
            </a:pPr>
            <a:r>
              <a:rPr lang="en-US" b="1" dirty="0"/>
              <a:t>Definition</a:t>
            </a:r>
            <a:r>
              <a:rPr lang="en-US" dirty="0"/>
              <a:t>: Gather qualitative insights by engaging employees in deeper discussions about their shared experiences and underlying beliefs.</a:t>
            </a:r>
          </a:p>
          <a:p>
            <a:pPr>
              <a:buFont typeface="Arial" panose="020B0604020202020204" pitchFamily="34" charset="0"/>
              <a:buChar char="•"/>
            </a:pPr>
            <a:r>
              <a:rPr lang="en-US" b="1" dirty="0"/>
              <a:t>Impact</a:t>
            </a:r>
            <a:r>
              <a:rPr lang="en-US" dirty="0"/>
              <a:t>: Focus groups and interviews provide a more personal, in-depth understanding of the culture. They reveal the nuanced and less tangible aspects of organizational life, such as unspoken norms and values.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Encourages open dialogue and can uncover the "why" behind certain behaviors.</a:t>
            </a:r>
          </a:p>
          <a:p>
            <a:pPr marL="742950" lvl="1" indent="-285750">
              <a:buFont typeface="Arial" panose="020B0604020202020204" pitchFamily="34" charset="0"/>
              <a:buChar char="•"/>
            </a:pPr>
            <a:r>
              <a:rPr lang="en-US" dirty="0"/>
              <a:t>This method is more flexible, allowing for exploration of specific topics that may arise during discussions.</a:t>
            </a:r>
          </a:p>
          <a:p>
            <a:r>
              <a:rPr lang="en-US" b="1" dirty="0"/>
              <a:t>3. Behavioral Observation</a:t>
            </a:r>
          </a:p>
          <a:p>
            <a:pPr>
              <a:buFont typeface="Arial" panose="020B0604020202020204" pitchFamily="34" charset="0"/>
              <a:buChar char="•"/>
            </a:pPr>
            <a:r>
              <a:rPr lang="en-US" b="1" dirty="0"/>
              <a:t>Definition</a:t>
            </a:r>
            <a:r>
              <a:rPr lang="en-US" dirty="0"/>
              <a:t>: Directly observe daily interactions, communication patterns, and decision-making processes.</a:t>
            </a:r>
          </a:p>
          <a:p>
            <a:pPr>
              <a:buFont typeface="Arial" panose="020B0604020202020204" pitchFamily="34" charset="0"/>
              <a:buChar char="•"/>
            </a:pPr>
            <a:r>
              <a:rPr lang="en-US" b="1" dirty="0"/>
              <a:t>Impact</a:t>
            </a:r>
            <a:r>
              <a:rPr lang="en-US" dirty="0"/>
              <a:t>: Observing behavior in action offers real-time insight into how the culture manifests in everyday activities. This method highlights the actual versus the intended culture, revealing areas where actions may diverge from organizational values.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Provides a firsthand look at the dynamics of team collaboration and leadership styles.</a:t>
            </a:r>
          </a:p>
          <a:p>
            <a:pPr marL="742950" lvl="1" indent="-285750">
              <a:buFont typeface="Arial" panose="020B0604020202020204" pitchFamily="34" charset="0"/>
              <a:buChar char="•"/>
            </a:pPr>
            <a:r>
              <a:rPr lang="en-US" dirty="0"/>
              <a:t>This method can show whether employees are acting in alignment with cultural expectations.</a:t>
            </a:r>
          </a:p>
          <a:p>
            <a:r>
              <a:rPr lang="en-US" b="1" dirty="0"/>
              <a:t>4. Artifacts &amp; Rituals</a:t>
            </a:r>
          </a:p>
          <a:p>
            <a:pPr>
              <a:buFont typeface="Arial" panose="020B0604020202020204" pitchFamily="34" charset="0"/>
              <a:buChar char="•"/>
            </a:pPr>
            <a:r>
              <a:rPr lang="en-US" b="1" dirty="0"/>
              <a:t>Definition</a:t>
            </a:r>
            <a:r>
              <a:rPr lang="en-US" dirty="0"/>
              <a:t>: Analyze visible symbols, stories, ceremonies, and physical environments that reflect culture.</a:t>
            </a:r>
          </a:p>
          <a:p>
            <a:pPr>
              <a:buFont typeface="Arial" panose="020B0604020202020204" pitchFamily="34" charset="0"/>
              <a:buChar char="•"/>
            </a:pPr>
            <a:r>
              <a:rPr lang="en-US" b="1" dirty="0"/>
              <a:t>Impact</a:t>
            </a:r>
            <a:r>
              <a:rPr lang="en-US" dirty="0"/>
              <a:t>: Artifacts and rituals often symbolize deeper cultural values, providing tangible evidence of an organization's culture. Understanding these elements can help identify the symbolic importance placed on certain practices or values.</a:t>
            </a:r>
          </a:p>
          <a:p>
            <a:pPr>
              <a:buFont typeface="Arial" panose="020B0604020202020204" pitchFamily="34" charset="0"/>
              <a:buChar char="•"/>
            </a:pPr>
            <a:r>
              <a:rPr lang="en-US" b="1" dirty="0"/>
              <a:t>Key Points</a:t>
            </a:r>
            <a:r>
              <a:rPr lang="en-US" dirty="0"/>
              <a:t>:</a:t>
            </a:r>
          </a:p>
          <a:p>
            <a:pPr marL="742950" lvl="1" indent="-285750">
              <a:buFont typeface="Arial" panose="020B0604020202020204" pitchFamily="34" charset="0"/>
              <a:buChar char="•"/>
            </a:pPr>
            <a:r>
              <a:rPr lang="en-US" dirty="0"/>
              <a:t>Physical elements like office design or employee traditions (e.g., company celebrations) reveal much about the culture.</a:t>
            </a:r>
          </a:p>
          <a:p>
            <a:pPr marL="742950" lvl="1" indent="-285750">
              <a:buFont typeface="Arial" panose="020B0604020202020204" pitchFamily="34" charset="0"/>
              <a:buChar char="•"/>
            </a:pPr>
            <a:r>
              <a:rPr lang="en-US" dirty="0"/>
              <a:t>Rituals can indicate how cultural values are reinforced through everyday practices.</a:t>
            </a:r>
          </a:p>
          <a:p>
            <a:r>
              <a:rPr lang="en-US" b="1" dirty="0"/>
              <a:t>Conclusion:</a:t>
            </a:r>
          </a:p>
          <a:p>
            <a:r>
              <a:rPr lang="en-US" dirty="0"/>
              <a:t>Assessing organizational culture involves a combination of methods—surveys, focus groups, behavioral observation, and analysis of artifacts and rituals—to develop a comprehensive understanding of the current culture. These insights are essential for identifying opportunities for development and for aligning the organization’s culture with its strategic goals.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Organizational Culture in Indian Companies</a:t>
            </a:r>
          </a:p>
          <a:p>
            <a:pPr>
              <a:buFont typeface="+mj-lt"/>
              <a:buAutoNum type="arabicPeriod"/>
            </a:pPr>
            <a:r>
              <a:rPr lang="en-US" b="1" dirty="0"/>
              <a:t>Infosys</a:t>
            </a:r>
            <a:endParaRPr lang="en-US" dirty="0"/>
          </a:p>
          <a:p>
            <a:pPr marL="742950" lvl="1" indent="-285750">
              <a:buFont typeface="+mj-lt"/>
              <a:buAutoNum type="arabicPeriod"/>
            </a:pPr>
            <a:r>
              <a:rPr lang="en-US" i="1" dirty="0"/>
              <a:t>Culture:</a:t>
            </a:r>
            <a:r>
              <a:rPr lang="en-US" dirty="0"/>
              <a:t> Built around ethics, transparency, and respect for stakeholders. Narayana Murthy emphasized integrity as the company’s DNA.</a:t>
            </a:r>
          </a:p>
          <a:p>
            <a:pPr marL="742950" lvl="1" indent="-285750">
              <a:buFont typeface="+mj-lt"/>
              <a:buAutoNum type="arabicPeriod"/>
            </a:pPr>
            <a:r>
              <a:rPr lang="en-US" i="1" dirty="0"/>
              <a:t>Example:</a:t>
            </a:r>
            <a:r>
              <a:rPr lang="en-US" dirty="0"/>
              <a:t> Consistent focus on corporate governance and trust with clients.</a:t>
            </a:r>
          </a:p>
          <a:p>
            <a:pPr>
              <a:buFont typeface="+mj-lt"/>
              <a:buAutoNum type="arabicPeriod"/>
            </a:pPr>
            <a:r>
              <a:rPr lang="en-US" b="1" dirty="0"/>
              <a:t>Tata Group</a:t>
            </a:r>
            <a:endParaRPr lang="en-US" dirty="0"/>
          </a:p>
          <a:p>
            <a:pPr marL="742950" lvl="1" indent="-285750">
              <a:buFont typeface="+mj-lt"/>
              <a:buAutoNum type="arabicPeriod"/>
            </a:pPr>
            <a:r>
              <a:rPr lang="en-US" i="1" dirty="0"/>
              <a:t>Culture:</a:t>
            </a:r>
            <a:r>
              <a:rPr lang="en-US" dirty="0"/>
              <a:t> Philanthropy, nation-building, and “leadership with trust.”</a:t>
            </a:r>
          </a:p>
          <a:p>
            <a:pPr marL="742950" lvl="1" indent="-285750">
              <a:buFont typeface="+mj-lt"/>
              <a:buAutoNum type="arabicPeriod"/>
            </a:pPr>
            <a:r>
              <a:rPr lang="en-US" i="1" dirty="0"/>
              <a:t>Example:</a:t>
            </a:r>
            <a:r>
              <a:rPr lang="en-US" dirty="0"/>
              <a:t> Social responsibility is deeply embedded (e.g., Tata Trusts funding education, health, and rural development).</a:t>
            </a:r>
          </a:p>
          <a:p>
            <a:pPr>
              <a:buFont typeface="+mj-lt"/>
              <a:buAutoNum type="arabicPeriod"/>
            </a:pPr>
            <a:r>
              <a:rPr lang="en-US" b="1" dirty="0"/>
              <a:t>Wipro</a:t>
            </a:r>
            <a:endParaRPr lang="en-US" dirty="0"/>
          </a:p>
          <a:p>
            <a:pPr marL="742950" lvl="1" indent="-285750">
              <a:buFont typeface="+mj-lt"/>
              <a:buAutoNum type="arabicPeriod"/>
            </a:pPr>
            <a:r>
              <a:rPr lang="en-US" i="1" dirty="0"/>
              <a:t>Culture:</a:t>
            </a:r>
            <a:r>
              <a:rPr lang="en-US" dirty="0"/>
              <a:t> Rooted in values of discipline and customer-centricity.</a:t>
            </a:r>
          </a:p>
          <a:p>
            <a:pPr marL="742950" lvl="1" indent="-285750">
              <a:buFont typeface="+mj-lt"/>
              <a:buAutoNum type="arabicPeriod"/>
            </a:pPr>
            <a:r>
              <a:rPr lang="en-US" i="1" dirty="0"/>
              <a:t>Example:</a:t>
            </a:r>
            <a:r>
              <a:rPr lang="en-US" dirty="0"/>
              <a:t> “Spirit of Wipro” values (intensity to win, act with sensitivity, unyielding integrity).</a:t>
            </a:r>
          </a:p>
          <a:p>
            <a:pPr>
              <a:buFont typeface="+mj-lt"/>
              <a:buAutoNum type="arabicPeriod"/>
            </a:pPr>
            <a:r>
              <a:rPr lang="en-US" b="1" dirty="0"/>
              <a:t>Amul (Gujarat Cooperative Milk Marketing Federation)</a:t>
            </a:r>
            <a:endParaRPr lang="en-US" dirty="0"/>
          </a:p>
          <a:p>
            <a:pPr marL="742950" lvl="1" indent="-285750">
              <a:buFont typeface="+mj-lt"/>
              <a:buAutoNum type="arabicPeriod"/>
            </a:pPr>
            <a:r>
              <a:rPr lang="en-US" i="1" dirty="0"/>
              <a:t>Culture:</a:t>
            </a:r>
            <a:r>
              <a:rPr lang="en-US" dirty="0"/>
              <a:t> Cooperative, community-driven, and farmer-first.</a:t>
            </a:r>
          </a:p>
          <a:p>
            <a:pPr marL="742950" lvl="1" indent="-285750">
              <a:buFont typeface="+mj-lt"/>
              <a:buAutoNum type="arabicPeriod"/>
            </a:pPr>
            <a:r>
              <a:rPr lang="en-US" i="1" dirty="0"/>
              <a:t>Example:</a:t>
            </a:r>
            <a:r>
              <a:rPr lang="en-US" dirty="0"/>
              <a:t> The entire brand is built around empowering farmers and “Taste of India.”</a:t>
            </a:r>
          </a:p>
          <a:p>
            <a:r>
              <a:rPr lang="en-US" b="1" dirty="0"/>
              <a:t>Organizational Climate in Indian Companies</a:t>
            </a:r>
          </a:p>
          <a:p>
            <a:pPr>
              <a:buFont typeface="+mj-lt"/>
              <a:buAutoNum type="arabicPeriod"/>
            </a:pPr>
            <a:r>
              <a:rPr lang="en-US" b="1" dirty="0"/>
              <a:t>Flipkart</a:t>
            </a:r>
            <a:endParaRPr lang="en-US" dirty="0"/>
          </a:p>
          <a:p>
            <a:pPr marL="742950" lvl="1" indent="-285750">
              <a:buFont typeface="+mj-lt"/>
              <a:buAutoNum type="arabicPeriod"/>
            </a:pPr>
            <a:r>
              <a:rPr lang="en-US" i="1" dirty="0"/>
              <a:t>Climate:</a:t>
            </a:r>
            <a:r>
              <a:rPr lang="en-US" dirty="0"/>
              <a:t> Fast-paced, high-pressure, startup-style work environment.</a:t>
            </a:r>
          </a:p>
          <a:p>
            <a:pPr marL="742950" lvl="1" indent="-285750">
              <a:buFont typeface="+mj-lt"/>
              <a:buAutoNum type="arabicPeriod"/>
            </a:pPr>
            <a:r>
              <a:rPr lang="en-US" i="1" dirty="0"/>
              <a:t>Example:</a:t>
            </a:r>
            <a:r>
              <a:rPr lang="en-US" dirty="0"/>
              <a:t> During festive sales, employees often describe an “all-hands-on-deck” climate of energy and intensity.</a:t>
            </a:r>
          </a:p>
          <a:p>
            <a:pPr>
              <a:buFont typeface="+mj-lt"/>
              <a:buAutoNum type="arabicPeriod"/>
            </a:pPr>
            <a:r>
              <a:rPr lang="en-US" b="1" dirty="0"/>
              <a:t>Infosys (again, but climate angle)</a:t>
            </a:r>
            <a:endParaRPr lang="en-US" dirty="0"/>
          </a:p>
          <a:p>
            <a:pPr marL="742950" lvl="1" indent="-285750">
              <a:buFont typeface="+mj-lt"/>
              <a:buAutoNum type="arabicPeriod"/>
            </a:pPr>
            <a:r>
              <a:rPr lang="en-US" i="1" dirty="0"/>
              <a:t>Climate:</a:t>
            </a:r>
            <a:r>
              <a:rPr lang="en-US" dirty="0"/>
              <a:t> Post-2017 leadership changes brought uncertainty and cautiousness, though culture of ethics remained intact.</a:t>
            </a:r>
          </a:p>
          <a:p>
            <a:pPr>
              <a:buFont typeface="+mj-lt"/>
              <a:buAutoNum type="arabicPeriod"/>
            </a:pPr>
            <a:r>
              <a:rPr lang="en-US" b="1" dirty="0"/>
              <a:t>HCL Technologies</a:t>
            </a:r>
            <a:endParaRPr lang="en-US" dirty="0"/>
          </a:p>
          <a:p>
            <a:pPr marL="742950" lvl="1" indent="-285750">
              <a:buFont typeface="+mj-lt"/>
              <a:buAutoNum type="arabicPeriod"/>
            </a:pPr>
            <a:r>
              <a:rPr lang="en-US" i="1" dirty="0"/>
              <a:t>Climate:</a:t>
            </a:r>
            <a:r>
              <a:rPr lang="en-US" dirty="0"/>
              <a:t> Employee-first policy fostered openness and empowerment.</a:t>
            </a:r>
          </a:p>
          <a:p>
            <a:pPr marL="742950" lvl="1" indent="-285750">
              <a:buFont typeface="+mj-lt"/>
              <a:buAutoNum type="arabicPeriod"/>
            </a:pPr>
            <a:r>
              <a:rPr lang="en-US" i="1" dirty="0"/>
              <a:t>Example:</a:t>
            </a:r>
            <a:r>
              <a:rPr lang="en-US" dirty="0"/>
              <a:t> “Employees First, Customers Second” initiative changed the workplace climate toward inclusivity and accountability.</a:t>
            </a:r>
          </a:p>
          <a:p>
            <a:pPr>
              <a:buFont typeface="+mj-lt"/>
              <a:buAutoNum type="arabicPeriod"/>
            </a:pPr>
            <a:r>
              <a:rPr lang="en-US" b="1" dirty="0"/>
              <a:t>IndiGo Airlines</a:t>
            </a:r>
            <a:endParaRPr lang="en-US" dirty="0"/>
          </a:p>
          <a:p>
            <a:pPr marL="742950" lvl="1" indent="-285750">
              <a:buFont typeface="+mj-lt"/>
              <a:buAutoNum type="arabicPeriod"/>
            </a:pPr>
            <a:r>
              <a:rPr lang="en-US" i="1" dirty="0"/>
              <a:t>Climate:</a:t>
            </a:r>
            <a:r>
              <a:rPr lang="en-US" dirty="0"/>
              <a:t> Highly efficiency-focused, sometimes perceived as strict and disciplined.</a:t>
            </a:r>
          </a:p>
          <a:p>
            <a:pPr marL="742950" lvl="1" indent="-285750">
              <a:buFont typeface="+mj-lt"/>
              <a:buAutoNum type="arabicPeriod"/>
            </a:pPr>
            <a:r>
              <a:rPr lang="en-US" i="1" dirty="0"/>
              <a:t>Example:</a:t>
            </a:r>
            <a:r>
              <a:rPr lang="en-US" dirty="0"/>
              <a:t> Employees experience a climate of tight schedules and performance-driven routines.</a:t>
            </a:r>
          </a:p>
          <a:p>
            <a:r>
              <a:rPr lang="en-US" b="1" dirty="0"/>
              <a:t>Quick Exam Tip (Indian Context)</a:t>
            </a:r>
          </a:p>
          <a:p>
            <a:pPr>
              <a:buFont typeface="Arial" panose="020B0604020202020204" pitchFamily="34" charset="0"/>
              <a:buChar char="•"/>
            </a:pPr>
            <a:r>
              <a:rPr lang="en-US" b="1" dirty="0"/>
              <a:t>Culture:</a:t>
            </a:r>
            <a:r>
              <a:rPr lang="en-US" dirty="0"/>
              <a:t> Long-term DNA → Tata’s social responsibility, Infosys’ ethics, Amul’s cooperative spirit.</a:t>
            </a:r>
          </a:p>
          <a:p>
            <a:pPr>
              <a:buFont typeface="Arial" panose="020B0604020202020204" pitchFamily="34" charset="0"/>
              <a:buChar char="•"/>
            </a:pPr>
            <a:r>
              <a:rPr lang="en-US" b="1" dirty="0"/>
              <a:t>Climate:</a:t>
            </a:r>
            <a:r>
              <a:rPr lang="en-US" dirty="0"/>
              <a:t> Current mood → Flipkart’s festival rush, HCL’s empowerment era, IndiGo’s high-pressure environment.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Organizational Climate vs. Culture: The Deal &amp; Kennedy Framework</a:t>
            </a:r>
          </a:p>
          <a:p>
            <a:r>
              <a:rPr lang="en-US" b="1" dirty="0"/>
              <a:t>Overview:</a:t>
            </a:r>
            <a:br>
              <a:rPr lang="en-US" dirty="0"/>
            </a:br>
            <a:r>
              <a:rPr lang="en-US" dirty="0"/>
              <a:t>Terrence Deal and Allan Kennedy’s framework on organizational climate and culture explores how these concepts are interconnected. Their model helps understand the profound impact both have on an organization's performance and long-term resilience.</a:t>
            </a:r>
          </a:p>
          <a:p>
            <a:r>
              <a:rPr lang="en-US" b="1" dirty="0"/>
              <a:t>Organizational Climate: The "Atmosphere"</a:t>
            </a:r>
          </a:p>
          <a:p>
            <a:pPr>
              <a:buFont typeface="Arial" panose="020B0604020202020204" pitchFamily="34" charset="0"/>
              <a:buChar char="•"/>
            </a:pPr>
            <a:r>
              <a:rPr lang="en-US" b="1" dirty="0"/>
              <a:t>Definition</a:t>
            </a:r>
            <a:r>
              <a:rPr lang="en-US" dirty="0"/>
              <a:t>: Climate reflects the </a:t>
            </a:r>
            <a:r>
              <a:rPr lang="en-US" b="1" dirty="0"/>
              <a:t>current, short-term</a:t>
            </a:r>
            <a:r>
              <a:rPr lang="en-US" dirty="0"/>
              <a:t> mood, perceptions, and feelings about the work environment, policies, and leadership.</a:t>
            </a:r>
          </a:p>
          <a:p>
            <a:pPr>
              <a:buFont typeface="Arial" panose="020B0604020202020204" pitchFamily="34" charset="0"/>
              <a:buChar char="•"/>
            </a:pPr>
            <a:r>
              <a:rPr lang="en-US" b="1" dirty="0"/>
              <a:t>Characteristics</a:t>
            </a:r>
            <a:r>
              <a:rPr lang="en-US" dirty="0"/>
              <a:t>:</a:t>
            </a:r>
          </a:p>
          <a:p>
            <a:pPr marL="742950" lvl="1" indent="-285750">
              <a:buFont typeface="Arial" panose="020B0604020202020204" pitchFamily="34" charset="0"/>
              <a:buChar char="•"/>
            </a:pPr>
            <a:r>
              <a:rPr lang="en-US" b="1" dirty="0"/>
              <a:t>Tangibles</a:t>
            </a:r>
            <a:r>
              <a:rPr lang="en-US" dirty="0"/>
              <a:t>: Climate is measurable through </a:t>
            </a:r>
            <a:r>
              <a:rPr lang="en-US" b="1" dirty="0"/>
              <a:t>employee satisfaction</a:t>
            </a:r>
            <a:r>
              <a:rPr lang="en-US" dirty="0"/>
              <a:t>, </a:t>
            </a:r>
            <a:r>
              <a:rPr lang="en-US" b="1" dirty="0"/>
              <a:t>morale surveys</a:t>
            </a:r>
            <a:r>
              <a:rPr lang="en-US" dirty="0"/>
              <a:t>, and </a:t>
            </a:r>
            <a:r>
              <a:rPr lang="en-US" b="1" dirty="0"/>
              <a:t>immediate reactions</a:t>
            </a:r>
            <a:r>
              <a:rPr lang="en-US" dirty="0"/>
              <a:t> to changes in leadership or events.</a:t>
            </a:r>
          </a:p>
          <a:p>
            <a:pPr marL="742950" lvl="1" indent="-285750">
              <a:buFont typeface="Arial" panose="020B0604020202020204" pitchFamily="34" charset="0"/>
              <a:buChar char="•"/>
            </a:pPr>
            <a:r>
              <a:rPr lang="en-US" b="1" dirty="0"/>
              <a:t>Changeable</a:t>
            </a:r>
            <a:r>
              <a:rPr lang="en-US" dirty="0"/>
              <a:t>: Climate can shift quickly, often as a reaction to leadership changes, management decisions, or external events.</a:t>
            </a:r>
          </a:p>
          <a:p>
            <a:pPr>
              <a:buFont typeface="Arial" panose="020B0604020202020204" pitchFamily="34" charset="0"/>
              <a:buChar char="•"/>
            </a:pPr>
            <a:r>
              <a:rPr lang="en-US" b="1" dirty="0"/>
              <a:t>Impact</a:t>
            </a:r>
            <a:r>
              <a:rPr lang="en-US" dirty="0"/>
              <a:t>: It reflects the immediate environment that employees are experiencing and can fluctuate rapidly. Changes in leadership, work policies, or even external events can cause significant shifts in climate.</a:t>
            </a:r>
          </a:p>
          <a:p>
            <a:r>
              <a:rPr lang="en-US" b="1" dirty="0"/>
              <a:t>Organizational Culture: The "Personality"</a:t>
            </a:r>
          </a:p>
          <a:p>
            <a:pPr>
              <a:buFont typeface="Arial" panose="020B0604020202020204" pitchFamily="34" charset="0"/>
              <a:buChar char="•"/>
            </a:pPr>
            <a:r>
              <a:rPr lang="en-US" b="1" dirty="0"/>
              <a:t>Definition</a:t>
            </a:r>
            <a:r>
              <a:rPr lang="en-US" dirty="0"/>
              <a:t>: Culture represents the </a:t>
            </a:r>
            <a:r>
              <a:rPr lang="en-US" b="1" dirty="0"/>
              <a:t>deeper, more enduring system</a:t>
            </a:r>
            <a:r>
              <a:rPr lang="en-US" dirty="0"/>
              <a:t> of shared values, beliefs, assumptions, and norms that drive behavior within an organization.</a:t>
            </a:r>
          </a:p>
          <a:p>
            <a:pPr>
              <a:buFont typeface="Arial" panose="020B0604020202020204" pitchFamily="34" charset="0"/>
              <a:buChar char="•"/>
            </a:pPr>
            <a:r>
              <a:rPr lang="en-US" b="1" dirty="0"/>
              <a:t>Characteristics</a:t>
            </a:r>
            <a:r>
              <a:rPr lang="en-US" dirty="0"/>
              <a:t>:</a:t>
            </a:r>
          </a:p>
          <a:p>
            <a:pPr marL="742950" lvl="1" indent="-285750">
              <a:buFont typeface="Arial" panose="020B0604020202020204" pitchFamily="34" charset="0"/>
              <a:buChar char="•"/>
            </a:pPr>
            <a:r>
              <a:rPr lang="en-US" b="1" dirty="0"/>
              <a:t>Abstract</a:t>
            </a:r>
            <a:r>
              <a:rPr lang="en-US" dirty="0"/>
              <a:t>: Unlike climate, culture is harder to measure. It is deeply rooted in the collective history and unconscious assumptions of the organization.</a:t>
            </a:r>
          </a:p>
          <a:p>
            <a:pPr marL="742950" lvl="1" indent="-285750">
              <a:buFont typeface="Arial" panose="020B0604020202020204" pitchFamily="34" charset="0"/>
              <a:buChar char="•"/>
            </a:pPr>
            <a:r>
              <a:rPr lang="en-US" b="1" dirty="0"/>
              <a:t>Resistant to Change</a:t>
            </a:r>
            <a:r>
              <a:rPr lang="en-US" dirty="0"/>
              <a:t>: Organizational culture is deeply ingrained and resistant to transformation, often evolving slowly over time.</a:t>
            </a:r>
          </a:p>
          <a:p>
            <a:pPr>
              <a:buFont typeface="Arial" panose="020B0604020202020204" pitchFamily="34" charset="0"/>
              <a:buChar char="•"/>
            </a:pPr>
            <a:r>
              <a:rPr lang="en-US" b="1" dirty="0"/>
              <a:t>Impact</a:t>
            </a:r>
            <a:r>
              <a:rPr lang="en-US" dirty="0"/>
              <a:t>: Culture shapes how people think, behave, and make decisions. It is the organizational "personality" that influences long-term strategies and employee interactions. While climate can change rapidly, culture requires a significant shift to transform.</a:t>
            </a:r>
          </a:p>
          <a:p>
            <a:r>
              <a:rPr lang="en-US" b="1" dirty="0"/>
              <a:t>Key Insights from Deal &amp; Kennedy</a:t>
            </a:r>
          </a:p>
          <a:p>
            <a:pPr>
              <a:buFont typeface="Arial" panose="020B0604020202020204" pitchFamily="34" charset="0"/>
              <a:buChar char="•"/>
            </a:pPr>
            <a:r>
              <a:rPr lang="en-US" dirty="0"/>
              <a:t>Deal &amp; Kennedy emphasize that while organizational climate is observable and responsive to immediate factors, </a:t>
            </a:r>
            <a:r>
              <a:rPr lang="en-US" b="1" dirty="0"/>
              <a:t>culture defines the long-term identity</a:t>
            </a:r>
            <a:r>
              <a:rPr lang="en-US" dirty="0"/>
              <a:t> of an organization.</a:t>
            </a:r>
          </a:p>
          <a:p>
            <a:pPr>
              <a:buFont typeface="Arial" panose="020B0604020202020204" pitchFamily="34" charset="0"/>
              <a:buChar char="•"/>
            </a:pPr>
            <a:r>
              <a:rPr lang="en-US" dirty="0"/>
              <a:t>The organizational </a:t>
            </a:r>
            <a:r>
              <a:rPr lang="en-US" b="1" dirty="0"/>
              <a:t>climate</a:t>
            </a:r>
            <a:r>
              <a:rPr lang="en-US" dirty="0"/>
              <a:t> reacts to short-term leadership decisions, but the </a:t>
            </a:r>
            <a:r>
              <a:rPr lang="en-US" b="1" dirty="0"/>
              <a:t>culture</a:t>
            </a:r>
            <a:r>
              <a:rPr lang="en-US" dirty="0"/>
              <a:t> defines how the organization will sustain itself over time and how it will adapt to change.</a:t>
            </a:r>
          </a:p>
          <a:p>
            <a:r>
              <a:rPr lang="en-US" b="1" dirty="0"/>
              <a:t>Conclusion:</a:t>
            </a:r>
          </a:p>
          <a:p>
            <a:pPr>
              <a:buFont typeface="Arial" panose="020B0604020202020204" pitchFamily="34" charset="0"/>
              <a:buChar char="•"/>
            </a:pPr>
            <a:r>
              <a:rPr lang="en-US" b="1" dirty="0"/>
              <a:t>Climate</a:t>
            </a:r>
            <a:r>
              <a:rPr lang="en-US" dirty="0"/>
              <a:t>: Think of it as the </a:t>
            </a:r>
            <a:r>
              <a:rPr lang="en-US" b="1" dirty="0"/>
              <a:t>weather</a:t>
            </a:r>
            <a:r>
              <a:rPr lang="en-US" dirty="0"/>
              <a:t>—it reflects the short-term conditions of the organization.</a:t>
            </a:r>
          </a:p>
          <a:p>
            <a:pPr>
              <a:buFont typeface="Arial" panose="020B0604020202020204" pitchFamily="34" charset="0"/>
              <a:buChar char="•"/>
            </a:pPr>
            <a:r>
              <a:rPr lang="en-US" b="1" dirty="0"/>
              <a:t>Culture</a:t>
            </a:r>
            <a:r>
              <a:rPr lang="en-US" dirty="0"/>
              <a:t>: Consider it as the </a:t>
            </a:r>
            <a:r>
              <a:rPr lang="en-US" b="1" dirty="0"/>
              <a:t>personality</a:t>
            </a:r>
            <a:r>
              <a:rPr lang="en-US" dirty="0"/>
              <a:t>—it forms the foundation of the organization and shapes its identity over the long term.</a:t>
            </a:r>
          </a:p>
          <a:p>
            <a:r>
              <a:rPr lang="en-US" dirty="0"/>
              <a:t>By understanding both, organizations can better manage their current atmosphere while building a resilient culture for the future.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hyperlink" Target="https://www.youtube.com/watch?v=jc94qmUG1hw" TargetMode="External"/><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9951" b="14876"/>
          <a:stretch/>
        </p:blipFill>
        <p:spPr>
          <a:xfrm>
            <a:off x="188794" y="335280"/>
            <a:ext cx="5188049" cy="4488299"/>
          </a:xfrm>
          <a:prstGeom prst="rect">
            <a:avLst/>
          </a:prstGeom>
        </p:spPr>
      </p:pic>
      <p:sp>
        <p:nvSpPr>
          <p:cNvPr id="3" name="Text 0"/>
          <p:cNvSpPr/>
          <p:nvPr/>
        </p:nvSpPr>
        <p:spPr>
          <a:xfrm>
            <a:off x="6280190" y="340602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ORGANIZATIONAL CULTURE DYNAMICS</a:t>
            </a:r>
            <a:endParaRPr lang="en-US" sz="4450" dirty="0"/>
          </a:p>
        </p:txBody>
      </p:sp>
      <p:pic>
        <p:nvPicPr>
          <p:cNvPr id="5" name="Picture 4">
            <a:extLst>
              <a:ext uri="{FF2B5EF4-FFF2-40B4-BE49-F238E27FC236}">
                <a16:creationId xmlns:a16="http://schemas.microsoft.com/office/drawing/2014/main" id="{E47D1DDD-595C-4AC8-6CA9-6B47549CA294}"/>
              </a:ext>
            </a:extLst>
          </p:cNvPr>
          <p:cNvPicPr>
            <a:picLocks noChangeAspect="1"/>
          </p:cNvPicPr>
          <p:nvPr/>
        </p:nvPicPr>
        <p:blipFill>
          <a:blip r:embed="rId4"/>
          <a:stretch>
            <a:fillRect/>
          </a:stretch>
        </p:blipFill>
        <p:spPr>
          <a:xfrm>
            <a:off x="188794" y="5541465"/>
            <a:ext cx="13470230" cy="2572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99135"/>
            <a:ext cx="6161246" cy="595432"/>
          </a:xfrm>
          <a:prstGeom prst="rect">
            <a:avLst/>
          </a:prstGeom>
          <a:noFill/>
          <a:ln/>
        </p:spPr>
        <p:txBody>
          <a:bodyPr wrap="none" lIns="0" tIns="0" rIns="0" bIns="0" rtlCol="0" anchor="t"/>
          <a:lstStyle/>
          <a:p>
            <a:pPr marL="0" indent="0" algn="l">
              <a:lnSpc>
                <a:spcPts val="4650"/>
              </a:lnSpc>
              <a:buNone/>
            </a:pPr>
            <a:r>
              <a:rPr lang="en-US" sz="3750" dirty="0">
                <a:solidFill>
                  <a:srgbClr val="020202"/>
                </a:solidFill>
                <a:latin typeface="PT Serif" pitchFamily="34" charset="0"/>
                <a:ea typeface="PT Serif" pitchFamily="34" charset="-122"/>
                <a:cs typeface="PT Serif" pitchFamily="34" charset="-120"/>
              </a:rPr>
              <a:t>Subcultures in Organizations</a:t>
            </a:r>
            <a:endParaRPr lang="en-US" sz="3750" dirty="0"/>
          </a:p>
        </p:txBody>
      </p:sp>
      <p:sp>
        <p:nvSpPr>
          <p:cNvPr id="4" name="Shape 1"/>
          <p:cNvSpPr/>
          <p:nvPr/>
        </p:nvSpPr>
        <p:spPr>
          <a:xfrm>
            <a:off x="6280190" y="1549718"/>
            <a:ext cx="3664744" cy="2474357"/>
          </a:xfrm>
          <a:prstGeom prst="roundRect">
            <a:avLst>
              <a:gd name="adj" fmla="val 1375"/>
            </a:avLst>
          </a:prstGeom>
          <a:solidFill>
            <a:srgbClr val="FFFFFF"/>
          </a:solidFill>
          <a:ln w="30480">
            <a:solidFill>
              <a:srgbClr val="D8D4D4"/>
            </a:solidFill>
            <a:prstDash val="solid"/>
          </a:ln>
        </p:spPr>
      </p:sp>
      <p:sp>
        <p:nvSpPr>
          <p:cNvPr id="5" name="Shape 2"/>
          <p:cNvSpPr/>
          <p:nvPr/>
        </p:nvSpPr>
        <p:spPr>
          <a:xfrm>
            <a:off x="6280190" y="1549718"/>
            <a:ext cx="121920" cy="2474357"/>
          </a:xfrm>
          <a:prstGeom prst="roundRect">
            <a:avLst>
              <a:gd name="adj" fmla="val 27907"/>
            </a:avLst>
          </a:prstGeom>
          <a:solidFill>
            <a:srgbClr val="E04F00"/>
          </a:solidFill>
          <a:ln/>
        </p:spPr>
      </p:sp>
      <p:sp>
        <p:nvSpPr>
          <p:cNvPr id="6" name="Text 3"/>
          <p:cNvSpPr/>
          <p:nvPr/>
        </p:nvSpPr>
        <p:spPr>
          <a:xfrm>
            <a:off x="6659404" y="1807012"/>
            <a:ext cx="2977039" cy="372070"/>
          </a:xfrm>
          <a:prstGeom prst="rect">
            <a:avLst/>
          </a:prstGeom>
          <a:noFill/>
          <a:ln/>
        </p:spPr>
        <p:txBody>
          <a:bodyPr wrap="none" lIns="0" tIns="0" rIns="0" bIns="0" rtlCol="0" anchor="t"/>
          <a:lstStyle/>
          <a:p>
            <a:pPr marL="0" indent="0" algn="l">
              <a:lnSpc>
                <a:spcPts val="2900"/>
              </a:lnSpc>
              <a:buNone/>
            </a:pPr>
            <a:r>
              <a:rPr lang="en-US" sz="2800" b="1" dirty="0">
                <a:solidFill>
                  <a:srgbClr val="383838"/>
                </a:solidFill>
                <a:latin typeface="PT Serif" pitchFamily="34" charset="0"/>
                <a:ea typeface="PT Serif" pitchFamily="34" charset="-122"/>
                <a:cs typeface="PT Serif" pitchFamily="34" charset="-120"/>
              </a:rPr>
              <a:t>Definition</a:t>
            </a:r>
            <a:endParaRPr lang="en-US" sz="2800" b="1" dirty="0"/>
          </a:p>
        </p:txBody>
      </p:sp>
      <p:sp>
        <p:nvSpPr>
          <p:cNvPr id="7" name="Text 4"/>
          <p:cNvSpPr/>
          <p:nvPr/>
        </p:nvSpPr>
        <p:spPr>
          <a:xfrm>
            <a:off x="6659404" y="2315170"/>
            <a:ext cx="3028236" cy="1451610"/>
          </a:xfrm>
          <a:prstGeom prst="rect">
            <a:avLst/>
          </a:prstGeom>
          <a:noFill/>
          <a:ln/>
        </p:spPr>
        <p:txBody>
          <a:bodyPr wrap="square" lIns="0" tIns="0" rIns="0" bIns="0" rtlCol="0" anchor="t"/>
          <a:lstStyle/>
          <a:p>
            <a:pPr marL="0" indent="0" algn="l">
              <a:lnSpc>
                <a:spcPts val="2850"/>
              </a:lnSpc>
              <a:buNone/>
            </a:pPr>
            <a:r>
              <a:rPr lang="en-US" dirty="0">
                <a:solidFill>
                  <a:srgbClr val="383838"/>
                </a:solidFill>
                <a:latin typeface="DM Sans" pitchFamily="34" charset="0"/>
                <a:ea typeface="DM Sans" pitchFamily="34" charset="-122"/>
                <a:cs typeface="DM Sans" pitchFamily="34" charset="-120"/>
              </a:rPr>
              <a:t>Groups within organizations that develop distinct values, norms, or practices different from the dominant culture.</a:t>
            </a:r>
            <a:endParaRPr lang="en-US" dirty="0"/>
          </a:p>
        </p:txBody>
      </p:sp>
      <p:sp>
        <p:nvSpPr>
          <p:cNvPr id="8" name="Shape 5"/>
          <p:cNvSpPr/>
          <p:nvPr/>
        </p:nvSpPr>
        <p:spPr>
          <a:xfrm>
            <a:off x="10171748" y="1549718"/>
            <a:ext cx="3664863" cy="2474357"/>
          </a:xfrm>
          <a:prstGeom prst="roundRect">
            <a:avLst>
              <a:gd name="adj" fmla="val 1375"/>
            </a:avLst>
          </a:prstGeom>
          <a:solidFill>
            <a:srgbClr val="FFFFFF"/>
          </a:solidFill>
          <a:ln w="30480">
            <a:solidFill>
              <a:srgbClr val="D8D4D4"/>
            </a:solidFill>
            <a:prstDash val="solid"/>
          </a:ln>
        </p:spPr>
      </p:sp>
      <p:sp>
        <p:nvSpPr>
          <p:cNvPr id="9" name="Shape 6"/>
          <p:cNvSpPr/>
          <p:nvPr/>
        </p:nvSpPr>
        <p:spPr>
          <a:xfrm>
            <a:off x="10171748" y="1549718"/>
            <a:ext cx="121920" cy="2474357"/>
          </a:xfrm>
          <a:prstGeom prst="roundRect">
            <a:avLst>
              <a:gd name="adj" fmla="val 27907"/>
            </a:avLst>
          </a:prstGeom>
          <a:solidFill>
            <a:srgbClr val="E04F00"/>
          </a:solidFill>
          <a:ln/>
        </p:spPr>
      </p:sp>
      <p:sp>
        <p:nvSpPr>
          <p:cNvPr id="10" name="Text 7"/>
          <p:cNvSpPr/>
          <p:nvPr/>
        </p:nvSpPr>
        <p:spPr>
          <a:xfrm>
            <a:off x="10550962" y="1807012"/>
            <a:ext cx="2977039" cy="372070"/>
          </a:xfrm>
          <a:prstGeom prst="rect">
            <a:avLst/>
          </a:prstGeom>
          <a:noFill/>
          <a:ln/>
        </p:spPr>
        <p:txBody>
          <a:bodyPr wrap="none" lIns="0" tIns="0" rIns="0" bIns="0" rtlCol="0" anchor="t"/>
          <a:lstStyle/>
          <a:p>
            <a:pPr marL="0" indent="0" algn="l">
              <a:lnSpc>
                <a:spcPts val="2900"/>
              </a:lnSpc>
              <a:buNone/>
            </a:pPr>
            <a:r>
              <a:rPr lang="en-US" sz="2800" b="1" dirty="0">
                <a:solidFill>
                  <a:srgbClr val="383838"/>
                </a:solidFill>
                <a:latin typeface="PT Serif" pitchFamily="34" charset="0"/>
                <a:ea typeface="PT Serif" pitchFamily="34" charset="-122"/>
                <a:cs typeface="PT Serif" pitchFamily="34" charset="-120"/>
              </a:rPr>
              <a:t>Examples</a:t>
            </a:r>
            <a:endParaRPr lang="en-US" sz="2800" b="1" dirty="0"/>
          </a:p>
        </p:txBody>
      </p:sp>
      <p:sp>
        <p:nvSpPr>
          <p:cNvPr id="11" name="Text 8"/>
          <p:cNvSpPr/>
          <p:nvPr/>
        </p:nvSpPr>
        <p:spPr>
          <a:xfrm>
            <a:off x="10550962" y="2315170"/>
            <a:ext cx="3028355" cy="1088708"/>
          </a:xfrm>
          <a:prstGeom prst="rect">
            <a:avLst/>
          </a:prstGeom>
          <a:noFill/>
          <a:ln/>
        </p:spPr>
        <p:txBody>
          <a:bodyPr wrap="square" lIns="0" tIns="0" rIns="0" bIns="0" rtlCol="0" anchor="t"/>
          <a:lstStyle/>
          <a:p>
            <a:pPr marL="0" indent="0" algn="l">
              <a:lnSpc>
                <a:spcPts val="2850"/>
              </a:lnSpc>
              <a:buNone/>
            </a:pPr>
            <a:r>
              <a:rPr lang="en-US" dirty="0">
                <a:solidFill>
                  <a:srgbClr val="383838"/>
                </a:solidFill>
                <a:latin typeface="DM Sans" pitchFamily="34" charset="0"/>
                <a:ea typeface="DM Sans" pitchFamily="34" charset="-122"/>
                <a:cs typeface="DM Sans" pitchFamily="34" charset="-120"/>
              </a:rPr>
              <a:t>Marketing, production, or design departments forming their own work styles.</a:t>
            </a:r>
            <a:endParaRPr lang="en-US" dirty="0"/>
          </a:p>
        </p:txBody>
      </p:sp>
      <p:sp>
        <p:nvSpPr>
          <p:cNvPr id="12" name="Shape 9"/>
          <p:cNvSpPr/>
          <p:nvPr/>
        </p:nvSpPr>
        <p:spPr>
          <a:xfrm>
            <a:off x="6280190" y="4250888"/>
            <a:ext cx="5955926" cy="3279458"/>
          </a:xfrm>
          <a:prstGeom prst="roundRect">
            <a:avLst>
              <a:gd name="adj" fmla="val 1037"/>
            </a:avLst>
          </a:prstGeom>
          <a:solidFill>
            <a:srgbClr val="FFFFFF"/>
          </a:solidFill>
          <a:ln w="30480">
            <a:solidFill>
              <a:srgbClr val="D8D4D4"/>
            </a:solidFill>
            <a:prstDash val="solid"/>
          </a:ln>
        </p:spPr>
      </p:sp>
      <p:sp>
        <p:nvSpPr>
          <p:cNvPr id="13" name="Shape 10"/>
          <p:cNvSpPr/>
          <p:nvPr/>
        </p:nvSpPr>
        <p:spPr>
          <a:xfrm>
            <a:off x="6280190" y="4250888"/>
            <a:ext cx="121920" cy="3279458"/>
          </a:xfrm>
          <a:prstGeom prst="roundRect">
            <a:avLst>
              <a:gd name="adj" fmla="val 27907"/>
            </a:avLst>
          </a:prstGeom>
          <a:solidFill>
            <a:srgbClr val="E04F00"/>
          </a:solidFill>
          <a:ln/>
        </p:spPr>
      </p:sp>
      <p:sp>
        <p:nvSpPr>
          <p:cNvPr id="14" name="Text 11"/>
          <p:cNvSpPr/>
          <p:nvPr/>
        </p:nvSpPr>
        <p:spPr>
          <a:xfrm>
            <a:off x="6659404" y="4508183"/>
            <a:ext cx="2977039" cy="372070"/>
          </a:xfrm>
          <a:prstGeom prst="rect">
            <a:avLst/>
          </a:prstGeom>
          <a:noFill/>
          <a:ln/>
        </p:spPr>
        <p:txBody>
          <a:bodyPr wrap="none" lIns="0" tIns="0" rIns="0" bIns="0" rtlCol="0" anchor="t"/>
          <a:lstStyle/>
          <a:p>
            <a:pPr marL="0" indent="0" algn="l">
              <a:lnSpc>
                <a:spcPts val="2900"/>
              </a:lnSpc>
              <a:buNone/>
            </a:pPr>
            <a:r>
              <a:rPr lang="en-US" sz="2800" b="1" dirty="0">
                <a:solidFill>
                  <a:srgbClr val="383838"/>
                </a:solidFill>
                <a:latin typeface="PT Serif" pitchFamily="34" charset="0"/>
                <a:ea typeface="PT Serif" pitchFamily="34" charset="-122"/>
                <a:cs typeface="PT Serif" pitchFamily="34" charset="-120"/>
              </a:rPr>
              <a:t>Impact</a:t>
            </a:r>
            <a:endParaRPr lang="en-US" sz="2800" b="1" dirty="0"/>
          </a:p>
        </p:txBody>
      </p:sp>
      <p:sp>
        <p:nvSpPr>
          <p:cNvPr id="15" name="Text 12"/>
          <p:cNvSpPr/>
          <p:nvPr/>
        </p:nvSpPr>
        <p:spPr>
          <a:xfrm>
            <a:off x="6659404" y="5016341"/>
            <a:ext cx="4724876" cy="1088708"/>
          </a:xfrm>
          <a:prstGeom prst="rect">
            <a:avLst/>
          </a:prstGeom>
          <a:noFill/>
          <a:ln/>
        </p:spPr>
        <p:txBody>
          <a:bodyPr wrap="square" lIns="0" tIns="0" rIns="0" bIns="0" rtlCol="0" anchor="t"/>
          <a:lstStyle/>
          <a:p>
            <a:pPr marL="342900" indent="-342900" algn="l">
              <a:lnSpc>
                <a:spcPts val="2850"/>
              </a:lnSpc>
              <a:buSzPct val="100000"/>
              <a:buChar char="•"/>
            </a:pPr>
            <a:r>
              <a:rPr lang="en-US" sz="2400" b="1" dirty="0">
                <a:solidFill>
                  <a:srgbClr val="E04F00"/>
                </a:solidFill>
                <a:latin typeface="DM Sans" pitchFamily="34" charset="0"/>
                <a:ea typeface="DM Sans" pitchFamily="34" charset="-122"/>
                <a:cs typeface="DM Sans" pitchFamily="34" charset="-120"/>
              </a:rPr>
              <a:t>Positive</a:t>
            </a:r>
            <a:r>
              <a:rPr lang="en-US" sz="2400" dirty="0">
                <a:solidFill>
                  <a:srgbClr val="383838"/>
                </a:solidFill>
                <a:latin typeface="DM Sans" pitchFamily="34" charset="0"/>
                <a:ea typeface="DM Sans" pitchFamily="34" charset="-122"/>
                <a:cs typeface="DM Sans" pitchFamily="34" charset="-120"/>
              </a:rPr>
              <a:t> → fosters belonging, creativity, innovation.</a:t>
            </a:r>
            <a:endParaRPr lang="en-US" sz="2400" dirty="0"/>
          </a:p>
        </p:txBody>
      </p:sp>
      <p:sp>
        <p:nvSpPr>
          <p:cNvPr id="16" name="Text 13"/>
          <p:cNvSpPr/>
          <p:nvPr/>
        </p:nvSpPr>
        <p:spPr>
          <a:xfrm>
            <a:off x="6659404" y="6184344"/>
            <a:ext cx="4374356" cy="1088708"/>
          </a:xfrm>
          <a:prstGeom prst="rect">
            <a:avLst/>
          </a:prstGeom>
          <a:noFill/>
          <a:ln/>
        </p:spPr>
        <p:txBody>
          <a:bodyPr wrap="square" lIns="0" tIns="0" rIns="0" bIns="0" rtlCol="0" anchor="t"/>
          <a:lstStyle/>
          <a:p>
            <a:pPr marL="342900" indent="-342900" algn="l">
              <a:lnSpc>
                <a:spcPts val="2850"/>
              </a:lnSpc>
              <a:buSzPct val="100000"/>
              <a:buChar char="•"/>
            </a:pPr>
            <a:r>
              <a:rPr lang="en-US" sz="2400" b="1" dirty="0">
                <a:solidFill>
                  <a:srgbClr val="383838"/>
                </a:solidFill>
                <a:latin typeface="DM Sans" pitchFamily="34" charset="0"/>
                <a:ea typeface="DM Sans" pitchFamily="34" charset="-122"/>
                <a:cs typeface="DM Sans" pitchFamily="34" charset="-120"/>
              </a:rPr>
              <a:t>Negative</a:t>
            </a:r>
            <a:r>
              <a:rPr lang="en-US" sz="2400" dirty="0">
                <a:solidFill>
                  <a:srgbClr val="383838"/>
                </a:solidFill>
                <a:latin typeface="DM Sans" pitchFamily="34" charset="0"/>
                <a:ea typeface="DM Sans" pitchFamily="34" charset="-122"/>
                <a:cs typeface="DM Sans" pitchFamily="34" charset="-120"/>
              </a:rPr>
              <a:t> → risk of countercultures, conflicts, or silos.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par>
                                <p:cTn id="17" presetID="53"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500" fill="hold"/>
                                        <p:tgtEl>
                                          <p:spTgt spid="11"/>
                                        </p:tgtEl>
                                        <p:attrNameLst>
                                          <p:attrName>ppt_w</p:attrName>
                                        </p:attrNameLst>
                                      </p:cBhvr>
                                      <p:tavLst>
                                        <p:tav tm="0">
                                          <p:val>
                                            <p:fltVal val="0"/>
                                          </p:val>
                                        </p:tav>
                                        <p:tav tm="100000">
                                          <p:val>
                                            <p:strVal val="#ppt_w"/>
                                          </p:val>
                                        </p:tav>
                                      </p:tavLst>
                                    </p:anim>
                                    <p:anim calcmode="lin" valueType="num">
                                      <p:cBhvr>
                                        <p:cTn id="56" dur="500" fill="hold"/>
                                        <p:tgtEl>
                                          <p:spTgt spid="11"/>
                                        </p:tgtEl>
                                        <p:attrNameLst>
                                          <p:attrName>ppt_h</p:attrName>
                                        </p:attrNameLst>
                                      </p:cBhvr>
                                      <p:tavLst>
                                        <p:tav tm="0">
                                          <p:val>
                                            <p:fltVal val="0"/>
                                          </p:val>
                                        </p:tav>
                                        <p:tav tm="100000">
                                          <p:val>
                                            <p:strVal val="#ppt_h"/>
                                          </p:val>
                                        </p:tav>
                                      </p:tavLst>
                                    </p:anim>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par>
                                <p:cTn id="65" presetID="53" presetClass="entr" presetSubtype="16"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p:cTn id="86" dur="500" fill="hold"/>
                                        <p:tgtEl>
                                          <p:spTgt spid="16"/>
                                        </p:tgtEl>
                                        <p:attrNameLst>
                                          <p:attrName>ppt_w</p:attrName>
                                        </p:attrNameLst>
                                      </p:cBhvr>
                                      <p:tavLst>
                                        <p:tav tm="0">
                                          <p:val>
                                            <p:fltVal val="0"/>
                                          </p:val>
                                        </p:tav>
                                        <p:tav tm="100000">
                                          <p:val>
                                            <p:strVal val="#ppt_w"/>
                                          </p:val>
                                        </p:tav>
                                      </p:tavLst>
                                    </p:anim>
                                    <p:anim calcmode="lin" valueType="num">
                                      <p:cBhvr>
                                        <p:cTn id="87" dur="500" fill="hold"/>
                                        <p:tgtEl>
                                          <p:spTgt spid="16"/>
                                        </p:tgtEl>
                                        <p:attrNameLst>
                                          <p:attrName>ppt_h</p:attrName>
                                        </p:attrNameLst>
                                      </p:cBhvr>
                                      <p:tavLst>
                                        <p:tav tm="0">
                                          <p:val>
                                            <p:fltVal val="0"/>
                                          </p:val>
                                        </p:tav>
                                        <p:tav tm="100000">
                                          <p:val>
                                            <p:strVal val="#ppt_h"/>
                                          </p:val>
                                        </p:tav>
                                      </p:tavLst>
                                    </p:anim>
                                    <p:animEffect transition="in" filter="fade">
                                      <p:cBhvr>
                                        <p:cTn id="8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4" grpId="0" animBg="1"/>
      <p:bldP spid="1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66641"/>
            <a:ext cx="9487495" cy="744260"/>
          </a:xfrm>
          <a:prstGeom prst="rect">
            <a:avLst/>
          </a:prstGeom>
          <a:noFill/>
          <a:ln/>
        </p:spPr>
        <p:txBody>
          <a:bodyPr wrap="none" lIns="0" tIns="0" rIns="0" bIns="0" rtlCol="0" anchor="t"/>
          <a:lstStyle/>
          <a:p>
            <a:pPr marL="0" indent="0" algn="l">
              <a:lnSpc>
                <a:spcPts val="5850"/>
              </a:lnSpc>
              <a:buNone/>
            </a:pPr>
            <a:r>
              <a:rPr lang="en-US" sz="4650" b="1" dirty="0">
                <a:solidFill>
                  <a:srgbClr val="020202"/>
                </a:solidFill>
                <a:latin typeface="ZapfHumnst BT" panose="020B0502050508020304" pitchFamily="34" charset="0"/>
                <a:ea typeface="PT Serif" pitchFamily="34" charset="-122"/>
                <a:cs typeface="PT Serif" pitchFamily="34" charset="-120"/>
              </a:rPr>
              <a:t>Culture as a Competitive Advantage</a:t>
            </a:r>
            <a:endParaRPr lang="en-US" sz="4650" b="1" dirty="0">
              <a:latin typeface="ZapfHumnst BT" panose="020B0502050508020304" pitchFamily="34" charset="0"/>
            </a:endParaRPr>
          </a:p>
        </p:txBody>
      </p:sp>
      <p:sp>
        <p:nvSpPr>
          <p:cNvPr id="3" name="Text 1"/>
          <p:cNvSpPr/>
          <p:nvPr/>
        </p:nvSpPr>
        <p:spPr>
          <a:xfrm>
            <a:off x="793790" y="1341618"/>
            <a:ext cx="7604284" cy="725805"/>
          </a:xfrm>
          <a:prstGeom prst="rect">
            <a:avLst/>
          </a:prstGeom>
          <a:noFill/>
          <a:ln/>
        </p:spPr>
        <p:txBody>
          <a:bodyPr wrap="square" lIns="0" tIns="0" rIns="0" bIns="0" rtlCol="0" anchor="t"/>
          <a:lstStyle/>
          <a:p>
            <a:pPr marL="0" indent="0" algn="just">
              <a:lnSpc>
                <a:spcPts val="2850"/>
              </a:lnSpc>
              <a:buNone/>
            </a:pPr>
            <a:r>
              <a:rPr lang="en-US" sz="2400" dirty="0">
                <a:solidFill>
                  <a:srgbClr val="383838"/>
                </a:solidFill>
                <a:latin typeface="ZapfHumnst BT" panose="020B0502050508020304" pitchFamily="34" charset="0"/>
                <a:ea typeface="DM Sans" pitchFamily="34" charset="-122"/>
                <a:cs typeface="DM Sans" pitchFamily="34" charset="-120"/>
              </a:rPr>
              <a:t>A strong, purpose-driven organizational culture is a powerful differentiator, setting companies apart in competitive markets.</a:t>
            </a:r>
            <a:endParaRPr lang="en-US" sz="2400" dirty="0">
              <a:latin typeface="ZapfHumnst BT" panose="020B0502050508020304" pitchFamily="34" charset="0"/>
            </a:endParaRPr>
          </a:p>
        </p:txBody>
      </p:sp>
      <p:sp>
        <p:nvSpPr>
          <p:cNvPr id="4" name="Text 2"/>
          <p:cNvSpPr/>
          <p:nvPr/>
        </p:nvSpPr>
        <p:spPr>
          <a:xfrm>
            <a:off x="793790" y="2997181"/>
            <a:ext cx="7604284" cy="362903"/>
          </a:xfrm>
          <a:prstGeom prst="rect">
            <a:avLst/>
          </a:prstGeom>
          <a:noFill/>
          <a:ln/>
        </p:spPr>
        <p:txBody>
          <a:bodyPr wrap="none" lIns="0" tIns="0" rIns="0" bIns="0" rtlCol="0" anchor="t"/>
          <a:lstStyle/>
          <a:p>
            <a:pPr marL="0" indent="0" algn="l">
              <a:lnSpc>
                <a:spcPts val="2850"/>
              </a:lnSpc>
              <a:buNone/>
            </a:pPr>
            <a:r>
              <a:rPr lang="en-US" sz="2400" dirty="0">
                <a:solidFill>
                  <a:srgbClr val="383838"/>
                </a:solidFill>
                <a:latin typeface="ZapfHumnst BT" panose="020B0502050508020304" pitchFamily="34" charset="0"/>
                <a:ea typeface="DM Sans" pitchFamily="34" charset="-122"/>
                <a:cs typeface="DM Sans" pitchFamily="34" charset="-120"/>
              </a:rPr>
              <a:t>This distinct culture offers numerous benefits:</a:t>
            </a:r>
            <a:endParaRPr lang="en-US" sz="2400" dirty="0">
              <a:latin typeface="ZapfHumnst BT" panose="020B0502050508020304" pitchFamily="34" charset="0"/>
            </a:endParaRPr>
          </a:p>
        </p:txBody>
      </p:sp>
      <p:sp>
        <p:nvSpPr>
          <p:cNvPr id="5" name="Text 3"/>
          <p:cNvSpPr/>
          <p:nvPr/>
        </p:nvSpPr>
        <p:spPr>
          <a:xfrm>
            <a:off x="801291" y="350541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83838"/>
                </a:solidFill>
                <a:latin typeface="ZapfHumnst BT" panose="020B0502050508020304" pitchFamily="34" charset="0"/>
                <a:ea typeface="DM Sans" pitchFamily="34" charset="-122"/>
                <a:cs typeface="DM Sans" pitchFamily="34" charset="-120"/>
              </a:rPr>
              <a:t>Higher employee engagement and motivation.</a:t>
            </a:r>
            <a:endParaRPr lang="en-US" sz="2400" dirty="0">
              <a:latin typeface="ZapfHumnst BT" panose="020B0502050508020304" pitchFamily="34" charset="0"/>
            </a:endParaRPr>
          </a:p>
        </p:txBody>
      </p:sp>
      <p:sp>
        <p:nvSpPr>
          <p:cNvPr id="6" name="Text 4"/>
          <p:cNvSpPr/>
          <p:nvPr/>
        </p:nvSpPr>
        <p:spPr>
          <a:xfrm>
            <a:off x="801291" y="4030291"/>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83838"/>
                </a:solidFill>
                <a:latin typeface="ZapfHumnst BT" panose="020B0502050508020304" pitchFamily="34" charset="0"/>
                <a:ea typeface="DM Sans" pitchFamily="34" charset="-122"/>
                <a:cs typeface="DM Sans" pitchFamily="34" charset="-120"/>
              </a:rPr>
              <a:t>Fostering innovation and creative problem-solving.</a:t>
            </a:r>
            <a:endParaRPr lang="en-US" sz="2400" dirty="0">
              <a:latin typeface="ZapfHumnst BT" panose="020B0502050508020304" pitchFamily="34" charset="0"/>
            </a:endParaRPr>
          </a:p>
        </p:txBody>
      </p:sp>
      <p:sp>
        <p:nvSpPr>
          <p:cNvPr id="7" name="Text 5"/>
          <p:cNvSpPr/>
          <p:nvPr/>
        </p:nvSpPr>
        <p:spPr>
          <a:xfrm>
            <a:off x="793790" y="452187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83838"/>
                </a:solidFill>
                <a:latin typeface="ZapfHumnst BT" panose="020B0502050508020304" pitchFamily="34" charset="0"/>
                <a:ea typeface="DM Sans" pitchFamily="34" charset="-122"/>
                <a:cs typeface="DM Sans" pitchFamily="34" charset="-120"/>
              </a:rPr>
              <a:t>Increased talent retention and reduced turnover.</a:t>
            </a:r>
            <a:endParaRPr lang="en-US" sz="2400" dirty="0">
              <a:latin typeface="ZapfHumnst BT" panose="020B0502050508020304" pitchFamily="34" charset="0"/>
            </a:endParaRPr>
          </a:p>
        </p:txBody>
      </p:sp>
      <p:sp>
        <p:nvSpPr>
          <p:cNvPr id="8" name="Text 6"/>
          <p:cNvSpPr/>
          <p:nvPr/>
        </p:nvSpPr>
        <p:spPr>
          <a:xfrm>
            <a:off x="801291" y="4986814"/>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400" dirty="0">
                <a:solidFill>
                  <a:srgbClr val="383838"/>
                </a:solidFill>
                <a:latin typeface="ZapfHumnst BT" panose="020B0502050508020304" pitchFamily="34" charset="0"/>
                <a:ea typeface="DM Sans" pitchFamily="34" charset="-122"/>
                <a:cs typeface="DM Sans" pitchFamily="34" charset="-120"/>
              </a:rPr>
              <a:t>Enhanced customer loyalty and brand advocacy.</a:t>
            </a:r>
            <a:endParaRPr lang="en-US" sz="2400" dirty="0">
              <a:latin typeface="ZapfHumnst BT" panose="020B0502050508020304" pitchFamily="34" charset="0"/>
            </a:endParaRPr>
          </a:p>
        </p:txBody>
      </p:sp>
      <p:sp>
        <p:nvSpPr>
          <p:cNvPr id="9" name="Text 7"/>
          <p:cNvSpPr/>
          <p:nvPr/>
        </p:nvSpPr>
        <p:spPr>
          <a:xfrm>
            <a:off x="793790" y="5553788"/>
            <a:ext cx="7604284" cy="725805"/>
          </a:xfrm>
          <a:prstGeom prst="rect">
            <a:avLst/>
          </a:prstGeom>
          <a:noFill/>
          <a:ln/>
        </p:spPr>
        <p:txBody>
          <a:bodyPr wrap="square" lIns="0" tIns="0" rIns="0" bIns="0" rtlCol="0" anchor="t"/>
          <a:lstStyle/>
          <a:p>
            <a:pPr marL="0" indent="0" algn="l">
              <a:lnSpc>
                <a:spcPts val="2850"/>
              </a:lnSpc>
              <a:buNone/>
            </a:pPr>
            <a:r>
              <a:rPr lang="en-US" sz="2400" dirty="0">
                <a:solidFill>
                  <a:srgbClr val="383838"/>
                </a:solidFill>
                <a:latin typeface="ZapfHumnst BT" panose="020B0502050508020304" pitchFamily="34" charset="0"/>
                <a:ea typeface="DM Sans" pitchFamily="34" charset="-122"/>
                <a:cs typeface="DM Sans" pitchFamily="34" charset="-120"/>
              </a:rPr>
              <a:t>Leading examples include companies like Zappos and Southwest Airlines, renowned for their distinctive and impactful cultures.</a:t>
            </a:r>
            <a:endParaRPr lang="en-US" sz="2400" dirty="0">
              <a:latin typeface="ZapfHumnst BT" panose="020B0502050508020304" pitchFamily="34" charset="0"/>
            </a:endParaRPr>
          </a:p>
        </p:txBody>
      </p:sp>
      <p:pic>
        <p:nvPicPr>
          <p:cNvPr id="10" name="Image 0" descr="preencoded.png"/>
          <p:cNvPicPr>
            <a:picLocks noChangeAspect="1"/>
          </p:cNvPicPr>
          <p:nvPr/>
        </p:nvPicPr>
        <p:blipFill>
          <a:blip r:embed="rId3"/>
          <a:stretch>
            <a:fillRect/>
          </a:stretch>
        </p:blipFill>
        <p:spPr>
          <a:xfrm>
            <a:off x="8959096" y="1841361"/>
            <a:ext cx="4885015" cy="4885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anim calcmode="lin" valueType="num">
                                      <p:cBhvr>
                                        <p:cTn id="61" dur="500" fill="hold"/>
                                        <p:tgtEl>
                                          <p:spTgt spid="9"/>
                                        </p:tgtEl>
                                        <p:attrNameLst>
                                          <p:attrName>ppt_w</p:attrName>
                                        </p:attrNameLst>
                                      </p:cBhvr>
                                      <p:tavLst>
                                        <p:tav tm="0">
                                          <p:val>
                                            <p:fltVal val="0"/>
                                          </p:val>
                                        </p:tav>
                                        <p:tav tm="100000">
                                          <p:val>
                                            <p:strVal val="#ppt_w"/>
                                          </p:val>
                                        </p:tav>
                                      </p:tavLst>
                                    </p:anim>
                                    <p:anim calcmode="lin" valueType="num">
                                      <p:cBhvr>
                                        <p:cTn id="62" dur="500" fill="hold"/>
                                        <p:tgtEl>
                                          <p:spTgt spid="9"/>
                                        </p:tgtEl>
                                        <p:attrNameLst>
                                          <p:attrName>ppt_h</p:attrName>
                                        </p:attrNameLst>
                                      </p:cBhvr>
                                      <p:tavLst>
                                        <p:tav tm="0">
                                          <p:val>
                                            <p:fltVal val="0"/>
                                          </p:val>
                                        </p:tav>
                                        <p:tav tm="100000">
                                          <p:val>
                                            <p:strVal val="#ppt_h"/>
                                          </p:val>
                                        </p:tav>
                                      </p:tavLst>
                                    </p:anim>
                                    <p:animEffect transition="in" filter="fade">
                                      <p:cBhvr>
                                        <p:cTn id="6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5567" y="602575"/>
            <a:ext cx="7764066" cy="680204"/>
          </a:xfrm>
          <a:prstGeom prst="rect">
            <a:avLst/>
          </a:prstGeom>
          <a:noFill/>
          <a:ln/>
        </p:spPr>
        <p:txBody>
          <a:bodyPr wrap="none" lIns="0" tIns="0" rIns="0" bIns="0" rtlCol="0" anchor="t"/>
          <a:lstStyle/>
          <a:p>
            <a:pPr marL="0" indent="0" algn="l">
              <a:lnSpc>
                <a:spcPts val="5350"/>
              </a:lnSpc>
              <a:buNone/>
            </a:pPr>
            <a:r>
              <a:rPr lang="en-US" sz="4250" b="1" dirty="0">
                <a:solidFill>
                  <a:srgbClr val="020202"/>
                </a:solidFill>
                <a:latin typeface="ZapfHumnst BT" panose="020B0502050508020304" pitchFamily="34" charset="0"/>
                <a:ea typeface="PT Serif" pitchFamily="34" charset="-122"/>
                <a:cs typeface="PT Serif" pitchFamily="34" charset="-120"/>
              </a:rPr>
              <a:t>Types of Organizational Culture</a:t>
            </a:r>
            <a:endParaRPr lang="en-US" sz="4250" b="1" dirty="0">
              <a:latin typeface="ZapfHumnst BT" panose="020B0502050508020304" pitchFamily="34" charset="0"/>
            </a:endParaRPr>
          </a:p>
        </p:txBody>
      </p:sp>
      <p:sp>
        <p:nvSpPr>
          <p:cNvPr id="3" name="Text 1"/>
          <p:cNvSpPr/>
          <p:nvPr/>
        </p:nvSpPr>
        <p:spPr>
          <a:xfrm>
            <a:off x="725567" y="1495248"/>
            <a:ext cx="13179266" cy="663178"/>
          </a:xfrm>
          <a:prstGeom prst="rect">
            <a:avLst/>
          </a:prstGeom>
          <a:noFill/>
          <a:ln/>
        </p:spPr>
        <p:txBody>
          <a:bodyPr wrap="square" lIns="0" tIns="0" rIns="0" bIns="0" rtlCol="0" anchor="t"/>
          <a:lstStyle/>
          <a:p>
            <a:pPr marL="0" indent="0" algn="just">
              <a:lnSpc>
                <a:spcPts val="2600"/>
              </a:lnSpc>
              <a:buNone/>
            </a:pPr>
            <a:r>
              <a:rPr lang="en-US" sz="2000" dirty="0">
                <a:solidFill>
                  <a:srgbClr val="383838"/>
                </a:solidFill>
                <a:latin typeface="ZapfHumnst BT" panose="020B0502050508020304" pitchFamily="34" charset="0"/>
                <a:ea typeface="DM Sans" pitchFamily="34" charset="-122"/>
                <a:cs typeface="DM Sans" pitchFamily="34" charset="-120"/>
              </a:rPr>
              <a:t>The Competing Values Framework categorizes organizational cultures into four primary types, each with distinct characteristics and leadership styles that shape an organization's internal workings and external interactions.</a:t>
            </a:r>
            <a:endParaRPr lang="en-US" sz="2000"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725567" y="2593658"/>
            <a:ext cx="3100507" cy="1916192"/>
          </a:xfrm>
          <a:prstGeom prst="rect">
            <a:avLst/>
          </a:prstGeom>
        </p:spPr>
      </p:pic>
      <p:sp>
        <p:nvSpPr>
          <p:cNvPr id="5" name="Text 2"/>
          <p:cNvSpPr/>
          <p:nvPr/>
        </p:nvSpPr>
        <p:spPr>
          <a:xfrm>
            <a:off x="725567" y="4717137"/>
            <a:ext cx="2720935" cy="340043"/>
          </a:xfrm>
          <a:prstGeom prst="rect">
            <a:avLst/>
          </a:prstGeom>
          <a:noFill/>
          <a:ln/>
        </p:spPr>
        <p:txBody>
          <a:bodyPr wrap="none" lIns="0" tIns="0" rIns="0" bIns="0" rtlCol="0" anchor="t"/>
          <a:lstStyle/>
          <a:p>
            <a:pPr marL="0" indent="0" algn="l">
              <a:lnSpc>
                <a:spcPts val="2650"/>
              </a:lnSpc>
              <a:buNone/>
            </a:pPr>
            <a:r>
              <a:rPr lang="en-US" sz="2400" b="1" dirty="0">
                <a:solidFill>
                  <a:srgbClr val="383838"/>
                </a:solidFill>
                <a:latin typeface="ZapfHumnst BT" panose="020B0502050508020304" pitchFamily="34" charset="0"/>
                <a:ea typeface="PT Serif" pitchFamily="34" charset="-122"/>
                <a:cs typeface="PT Serif" pitchFamily="34" charset="-120"/>
              </a:rPr>
              <a:t>Clan Culture</a:t>
            </a:r>
            <a:endParaRPr lang="en-US" sz="2400" b="1" dirty="0">
              <a:latin typeface="ZapfHumnst BT" panose="020B0502050508020304" pitchFamily="34" charset="0"/>
            </a:endParaRPr>
          </a:p>
        </p:txBody>
      </p:sp>
      <p:sp>
        <p:nvSpPr>
          <p:cNvPr id="6" name="Text 3"/>
          <p:cNvSpPr/>
          <p:nvPr/>
        </p:nvSpPr>
        <p:spPr>
          <a:xfrm>
            <a:off x="725567" y="5181481"/>
            <a:ext cx="3100507" cy="1989534"/>
          </a:xfrm>
          <a:prstGeom prst="rect">
            <a:avLst/>
          </a:prstGeom>
          <a:noFill/>
          <a:ln/>
        </p:spPr>
        <p:txBody>
          <a:bodyPr wrap="square" lIns="0" tIns="0" rIns="0" bIns="0" rtlCol="0" anchor="t"/>
          <a:lstStyle/>
          <a:p>
            <a:pPr marL="0" indent="0">
              <a:lnSpc>
                <a:spcPts val="2600"/>
              </a:lnSpc>
              <a:buNone/>
            </a:pPr>
            <a:r>
              <a:rPr lang="en-US" dirty="0">
                <a:solidFill>
                  <a:srgbClr val="383838"/>
                </a:solidFill>
                <a:latin typeface="ZapfHumnst BT" panose="020B0502050508020304" pitchFamily="34" charset="0"/>
                <a:ea typeface="DM Sans" pitchFamily="34" charset="-122"/>
                <a:cs typeface="DM Sans" pitchFamily="34" charset="-120"/>
              </a:rPr>
              <a:t>Characterized by a collaborative, family-like environment. Emphasizes loyalty, tradition, and extensive teamwork. Leaders act as mentors and facilitators.</a:t>
            </a:r>
            <a:endParaRPr lang="en-US" dirty="0">
              <a:latin typeface="ZapfHumnst BT" panose="020B0502050508020304" pitchFamily="34" charset="0"/>
            </a:endParaRPr>
          </a:p>
        </p:txBody>
      </p:sp>
      <p:sp>
        <p:nvSpPr>
          <p:cNvPr id="7" name="Text 4"/>
          <p:cNvSpPr/>
          <p:nvPr/>
        </p:nvSpPr>
        <p:spPr>
          <a:xfrm>
            <a:off x="725567" y="7295317"/>
            <a:ext cx="3100507" cy="331589"/>
          </a:xfrm>
          <a:prstGeom prst="rect">
            <a:avLst/>
          </a:prstGeom>
          <a:noFill/>
          <a:ln/>
        </p:spPr>
        <p:txBody>
          <a:bodyPr wrap="none" lIns="0" tIns="0" rIns="0" bIns="0" rtlCol="0" anchor="t"/>
          <a:lstStyle/>
          <a:p>
            <a:pPr marL="0" indent="0" algn="l">
              <a:lnSpc>
                <a:spcPts val="2600"/>
              </a:lnSpc>
              <a:buNone/>
            </a:pPr>
            <a:r>
              <a:rPr lang="en-US" sz="2000" b="1" dirty="0">
                <a:solidFill>
                  <a:srgbClr val="383838"/>
                </a:solidFill>
                <a:latin typeface="ZapfHumnst BT" panose="020B0502050508020304" pitchFamily="34" charset="0"/>
                <a:ea typeface="DM Sans" pitchFamily="34" charset="-122"/>
                <a:cs typeface="DM Sans" pitchFamily="34" charset="-120"/>
              </a:rPr>
              <a:t>Example: SAS Institute</a:t>
            </a:r>
            <a:endParaRPr lang="en-US" sz="2000" b="1" dirty="0">
              <a:latin typeface="ZapfHumnst BT" panose="020B0502050508020304" pitchFamily="34" charset="0"/>
            </a:endParaRPr>
          </a:p>
        </p:txBody>
      </p:sp>
      <p:pic>
        <p:nvPicPr>
          <p:cNvPr id="8" name="Image 1" descr="preencoded.png"/>
          <p:cNvPicPr>
            <a:picLocks noChangeAspect="1"/>
          </p:cNvPicPr>
          <p:nvPr/>
        </p:nvPicPr>
        <p:blipFill>
          <a:blip r:embed="rId4"/>
          <a:stretch>
            <a:fillRect/>
          </a:stretch>
        </p:blipFill>
        <p:spPr>
          <a:xfrm>
            <a:off x="4085153" y="2593658"/>
            <a:ext cx="3100507" cy="1916192"/>
          </a:xfrm>
          <a:prstGeom prst="rect">
            <a:avLst/>
          </a:prstGeom>
        </p:spPr>
      </p:pic>
      <p:sp>
        <p:nvSpPr>
          <p:cNvPr id="9" name="Text 5"/>
          <p:cNvSpPr/>
          <p:nvPr/>
        </p:nvSpPr>
        <p:spPr>
          <a:xfrm>
            <a:off x="4085153" y="4717137"/>
            <a:ext cx="2720935" cy="340043"/>
          </a:xfrm>
          <a:prstGeom prst="rect">
            <a:avLst/>
          </a:prstGeom>
          <a:noFill/>
          <a:ln/>
        </p:spPr>
        <p:txBody>
          <a:bodyPr wrap="none" lIns="0" tIns="0" rIns="0" bIns="0" rtlCol="0" anchor="t"/>
          <a:lstStyle/>
          <a:p>
            <a:pPr marL="0" indent="0" algn="l">
              <a:lnSpc>
                <a:spcPts val="2650"/>
              </a:lnSpc>
              <a:buNone/>
            </a:pPr>
            <a:r>
              <a:rPr lang="en-US" sz="2400" b="1" dirty="0">
                <a:solidFill>
                  <a:srgbClr val="383838"/>
                </a:solidFill>
                <a:latin typeface="ZapfHumnst BT" panose="020B0502050508020304" pitchFamily="34" charset="0"/>
                <a:ea typeface="PT Serif" pitchFamily="34" charset="-122"/>
                <a:cs typeface="PT Serif" pitchFamily="34" charset="-120"/>
              </a:rPr>
              <a:t>Adhocracy Culture</a:t>
            </a:r>
            <a:endParaRPr lang="en-US" sz="2400" b="1" dirty="0">
              <a:latin typeface="ZapfHumnst BT" panose="020B0502050508020304" pitchFamily="34" charset="0"/>
            </a:endParaRPr>
          </a:p>
        </p:txBody>
      </p:sp>
      <p:sp>
        <p:nvSpPr>
          <p:cNvPr id="10" name="Text 6"/>
          <p:cNvSpPr/>
          <p:nvPr/>
        </p:nvSpPr>
        <p:spPr>
          <a:xfrm>
            <a:off x="4085153" y="5181481"/>
            <a:ext cx="3100507" cy="1989534"/>
          </a:xfrm>
          <a:prstGeom prst="rect">
            <a:avLst/>
          </a:prstGeom>
          <a:noFill/>
          <a:ln/>
        </p:spPr>
        <p:txBody>
          <a:bodyPr wrap="square" lIns="0" tIns="0" rIns="0" bIns="0" rtlCol="0" anchor="t"/>
          <a:lstStyle/>
          <a:p>
            <a:pPr marL="0" indent="0">
              <a:lnSpc>
                <a:spcPts val="2600"/>
              </a:lnSpc>
              <a:buNone/>
            </a:pPr>
            <a:r>
              <a:rPr lang="en-US" dirty="0">
                <a:solidFill>
                  <a:srgbClr val="383838"/>
                </a:solidFill>
                <a:latin typeface="ZapfHumnst BT" panose="020B0502050508020304" pitchFamily="34" charset="0"/>
                <a:ea typeface="DM Sans" pitchFamily="34" charset="-122"/>
                <a:cs typeface="DM Sans" pitchFamily="34" charset="-120"/>
              </a:rPr>
              <a:t>Dynamic, entrepreneurial, and innovative. Focused on risk-taking, creativity, and adaptability to external changes. Leaders are visionaries and innovators.</a:t>
            </a:r>
            <a:endParaRPr lang="en-US" dirty="0">
              <a:latin typeface="ZapfHumnst BT" panose="020B0502050508020304" pitchFamily="34" charset="0"/>
            </a:endParaRPr>
          </a:p>
        </p:txBody>
      </p:sp>
      <p:sp>
        <p:nvSpPr>
          <p:cNvPr id="11" name="Text 7"/>
          <p:cNvSpPr/>
          <p:nvPr/>
        </p:nvSpPr>
        <p:spPr>
          <a:xfrm>
            <a:off x="4085153" y="7295317"/>
            <a:ext cx="3100507" cy="331589"/>
          </a:xfrm>
          <a:prstGeom prst="rect">
            <a:avLst/>
          </a:prstGeom>
          <a:noFill/>
          <a:ln/>
        </p:spPr>
        <p:txBody>
          <a:bodyPr wrap="none" lIns="0" tIns="0" rIns="0" bIns="0" rtlCol="0" anchor="t"/>
          <a:lstStyle/>
          <a:p>
            <a:pPr marL="0" indent="0" algn="l">
              <a:lnSpc>
                <a:spcPts val="2600"/>
              </a:lnSpc>
              <a:buNone/>
            </a:pPr>
            <a:r>
              <a:rPr lang="en-US" sz="2000" b="1" dirty="0">
                <a:solidFill>
                  <a:srgbClr val="383838"/>
                </a:solidFill>
                <a:latin typeface="ZapfHumnst BT" panose="020B0502050508020304" pitchFamily="34" charset="0"/>
                <a:ea typeface="DM Sans" pitchFamily="34" charset="-122"/>
                <a:cs typeface="DM Sans" pitchFamily="34" charset="-120"/>
              </a:rPr>
              <a:t>Example: Tech startups</a:t>
            </a:r>
            <a:endParaRPr lang="en-US" sz="2000" b="1" dirty="0">
              <a:latin typeface="ZapfHumnst BT" panose="020B0502050508020304" pitchFamily="34" charset="0"/>
            </a:endParaRPr>
          </a:p>
        </p:txBody>
      </p:sp>
      <p:pic>
        <p:nvPicPr>
          <p:cNvPr id="12" name="Image 2" descr="preencoded.png"/>
          <p:cNvPicPr>
            <a:picLocks noChangeAspect="1"/>
          </p:cNvPicPr>
          <p:nvPr/>
        </p:nvPicPr>
        <p:blipFill>
          <a:blip r:embed="rId5"/>
          <a:stretch>
            <a:fillRect/>
          </a:stretch>
        </p:blipFill>
        <p:spPr>
          <a:xfrm>
            <a:off x="7444740" y="2593658"/>
            <a:ext cx="3100507" cy="1916192"/>
          </a:xfrm>
          <a:prstGeom prst="rect">
            <a:avLst/>
          </a:prstGeom>
        </p:spPr>
      </p:pic>
      <p:sp>
        <p:nvSpPr>
          <p:cNvPr id="13" name="Text 8"/>
          <p:cNvSpPr/>
          <p:nvPr/>
        </p:nvSpPr>
        <p:spPr>
          <a:xfrm>
            <a:off x="7444740" y="4717137"/>
            <a:ext cx="2720935" cy="340043"/>
          </a:xfrm>
          <a:prstGeom prst="rect">
            <a:avLst/>
          </a:prstGeom>
          <a:noFill/>
          <a:ln/>
        </p:spPr>
        <p:txBody>
          <a:bodyPr wrap="none" lIns="0" tIns="0" rIns="0" bIns="0" rtlCol="0" anchor="t"/>
          <a:lstStyle/>
          <a:p>
            <a:pPr marL="0" indent="0" algn="l">
              <a:lnSpc>
                <a:spcPts val="2650"/>
              </a:lnSpc>
              <a:buNone/>
            </a:pPr>
            <a:r>
              <a:rPr lang="en-US" sz="2400" b="1" dirty="0">
                <a:solidFill>
                  <a:srgbClr val="383838"/>
                </a:solidFill>
                <a:latin typeface="ZapfHumnst BT" panose="020B0502050508020304" pitchFamily="34" charset="0"/>
                <a:ea typeface="PT Serif" pitchFamily="34" charset="-122"/>
                <a:cs typeface="PT Serif" pitchFamily="34" charset="-120"/>
              </a:rPr>
              <a:t>Market Culture</a:t>
            </a:r>
            <a:endParaRPr lang="en-US" sz="2400" b="1" dirty="0">
              <a:latin typeface="ZapfHumnst BT" panose="020B0502050508020304" pitchFamily="34" charset="0"/>
            </a:endParaRPr>
          </a:p>
        </p:txBody>
      </p:sp>
      <p:sp>
        <p:nvSpPr>
          <p:cNvPr id="14" name="Text 9"/>
          <p:cNvSpPr/>
          <p:nvPr/>
        </p:nvSpPr>
        <p:spPr>
          <a:xfrm>
            <a:off x="7444740" y="5181481"/>
            <a:ext cx="3100507" cy="1989534"/>
          </a:xfrm>
          <a:prstGeom prst="rect">
            <a:avLst/>
          </a:prstGeom>
          <a:noFill/>
          <a:ln/>
        </p:spPr>
        <p:txBody>
          <a:bodyPr wrap="square" lIns="0" tIns="0" rIns="0" bIns="0" rtlCol="0" anchor="t"/>
          <a:lstStyle/>
          <a:p>
            <a:pPr marL="0" indent="0">
              <a:lnSpc>
                <a:spcPts val="2600"/>
              </a:lnSpc>
              <a:buNone/>
            </a:pPr>
            <a:r>
              <a:rPr lang="en-US" dirty="0">
                <a:solidFill>
                  <a:srgbClr val="383838"/>
                </a:solidFill>
                <a:latin typeface="ZapfHumnst BT" panose="020B0502050508020304" pitchFamily="34" charset="0"/>
                <a:ea typeface="DM Sans" pitchFamily="34" charset="-122"/>
                <a:cs typeface="DM Sans" pitchFamily="34" charset="-120"/>
              </a:rPr>
              <a:t>Results-focused and highly competitive. Prioritizes achieving measurable goals, market share, and customer orientation. Leaders are tough and demanding competitors.</a:t>
            </a:r>
            <a:endParaRPr lang="en-US" dirty="0">
              <a:latin typeface="ZapfHumnst BT" panose="020B0502050508020304" pitchFamily="34" charset="0"/>
            </a:endParaRPr>
          </a:p>
        </p:txBody>
      </p:sp>
      <p:sp>
        <p:nvSpPr>
          <p:cNvPr id="15" name="Text 10"/>
          <p:cNvSpPr/>
          <p:nvPr/>
        </p:nvSpPr>
        <p:spPr>
          <a:xfrm>
            <a:off x="7444740" y="7295317"/>
            <a:ext cx="3100507" cy="331589"/>
          </a:xfrm>
          <a:prstGeom prst="rect">
            <a:avLst/>
          </a:prstGeom>
          <a:noFill/>
          <a:ln/>
        </p:spPr>
        <p:txBody>
          <a:bodyPr wrap="none" lIns="0" tIns="0" rIns="0" bIns="0" rtlCol="0" anchor="t"/>
          <a:lstStyle/>
          <a:p>
            <a:pPr marL="0" indent="0" algn="l">
              <a:lnSpc>
                <a:spcPts val="2600"/>
              </a:lnSpc>
              <a:buNone/>
            </a:pPr>
            <a:r>
              <a:rPr lang="en-US" sz="2000" b="1" dirty="0">
                <a:solidFill>
                  <a:srgbClr val="383838"/>
                </a:solidFill>
                <a:latin typeface="ZapfHumnst BT" panose="020B0502050508020304" pitchFamily="34" charset="0"/>
                <a:ea typeface="DM Sans" pitchFamily="34" charset="-122"/>
                <a:cs typeface="DM Sans" pitchFamily="34" charset="-120"/>
              </a:rPr>
              <a:t>Example: Car dealerships</a:t>
            </a:r>
            <a:endParaRPr lang="en-US" sz="2000" b="1" dirty="0">
              <a:latin typeface="ZapfHumnst BT" panose="020B0502050508020304" pitchFamily="34" charset="0"/>
            </a:endParaRPr>
          </a:p>
        </p:txBody>
      </p:sp>
      <p:pic>
        <p:nvPicPr>
          <p:cNvPr id="16" name="Image 3" descr="preencoded.png"/>
          <p:cNvPicPr>
            <a:picLocks noChangeAspect="1"/>
          </p:cNvPicPr>
          <p:nvPr/>
        </p:nvPicPr>
        <p:blipFill>
          <a:blip r:embed="rId6"/>
          <a:stretch>
            <a:fillRect/>
          </a:stretch>
        </p:blipFill>
        <p:spPr>
          <a:xfrm>
            <a:off x="10804327" y="2593658"/>
            <a:ext cx="3100507" cy="1916192"/>
          </a:xfrm>
          <a:prstGeom prst="rect">
            <a:avLst/>
          </a:prstGeom>
        </p:spPr>
      </p:pic>
      <p:sp>
        <p:nvSpPr>
          <p:cNvPr id="17" name="Text 11"/>
          <p:cNvSpPr/>
          <p:nvPr/>
        </p:nvSpPr>
        <p:spPr>
          <a:xfrm>
            <a:off x="10804327" y="4717137"/>
            <a:ext cx="2720935" cy="340043"/>
          </a:xfrm>
          <a:prstGeom prst="rect">
            <a:avLst/>
          </a:prstGeom>
          <a:noFill/>
          <a:ln/>
        </p:spPr>
        <p:txBody>
          <a:bodyPr wrap="none" lIns="0" tIns="0" rIns="0" bIns="0" rtlCol="0" anchor="t"/>
          <a:lstStyle/>
          <a:p>
            <a:pPr marL="0" indent="0" algn="l">
              <a:lnSpc>
                <a:spcPts val="2650"/>
              </a:lnSpc>
              <a:buNone/>
            </a:pPr>
            <a:r>
              <a:rPr lang="en-US" sz="2400" b="1" dirty="0">
                <a:solidFill>
                  <a:srgbClr val="383838"/>
                </a:solidFill>
                <a:latin typeface="ZapfHumnst BT" panose="020B0502050508020304" pitchFamily="34" charset="0"/>
                <a:ea typeface="PT Serif" pitchFamily="34" charset="-122"/>
                <a:cs typeface="PT Serif" pitchFamily="34" charset="-120"/>
              </a:rPr>
              <a:t>Hierarchy Culture</a:t>
            </a:r>
            <a:endParaRPr lang="en-US" sz="2400" b="1" dirty="0">
              <a:latin typeface="ZapfHumnst BT" panose="020B0502050508020304" pitchFamily="34" charset="0"/>
            </a:endParaRPr>
          </a:p>
        </p:txBody>
      </p:sp>
      <p:sp>
        <p:nvSpPr>
          <p:cNvPr id="18" name="Text 12"/>
          <p:cNvSpPr/>
          <p:nvPr/>
        </p:nvSpPr>
        <p:spPr>
          <a:xfrm>
            <a:off x="10804327" y="5181481"/>
            <a:ext cx="3100507" cy="1989534"/>
          </a:xfrm>
          <a:prstGeom prst="rect">
            <a:avLst/>
          </a:prstGeom>
          <a:noFill/>
          <a:ln/>
        </p:spPr>
        <p:txBody>
          <a:bodyPr wrap="square" lIns="0" tIns="0" rIns="0" bIns="0" rtlCol="0" anchor="t"/>
          <a:lstStyle/>
          <a:p>
            <a:pPr marL="0" indent="0">
              <a:lnSpc>
                <a:spcPts val="2600"/>
              </a:lnSpc>
              <a:buNone/>
            </a:pPr>
            <a:r>
              <a:rPr lang="en-US" dirty="0">
                <a:solidFill>
                  <a:srgbClr val="383838"/>
                </a:solidFill>
                <a:latin typeface="ZapfHumnst BT" panose="020B0502050508020304" pitchFamily="34" charset="0"/>
                <a:ea typeface="DM Sans" pitchFamily="34" charset="-122"/>
                <a:cs typeface="DM Sans" pitchFamily="34" charset="-120"/>
              </a:rPr>
              <a:t>Structured and formalized with a clear chain of command. Values stability, efficiency, and adherence to rules and procedures. Leaders are coordinators and monitors.</a:t>
            </a:r>
            <a:endParaRPr lang="en-US" dirty="0">
              <a:latin typeface="ZapfHumnst BT" panose="020B0502050508020304" pitchFamily="34" charset="0"/>
            </a:endParaRPr>
          </a:p>
        </p:txBody>
      </p:sp>
      <p:sp>
        <p:nvSpPr>
          <p:cNvPr id="19" name="Text 13"/>
          <p:cNvSpPr/>
          <p:nvPr/>
        </p:nvSpPr>
        <p:spPr>
          <a:xfrm>
            <a:off x="10804327" y="7295317"/>
            <a:ext cx="3100507" cy="331589"/>
          </a:xfrm>
          <a:prstGeom prst="rect">
            <a:avLst/>
          </a:prstGeom>
          <a:noFill/>
          <a:ln/>
        </p:spPr>
        <p:txBody>
          <a:bodyPr wrap="none" lIns="0" tIns="0" rIns="0" bIns="0" rtlCol="0" anchor="t"/>
          <a:lstStyle/>
          <a:p>
            <a:pPr marL="0" indent="0" algn="l">
              <a:lnSpc>
                <a:spcPts val="2600"/>
              </a:lnSpc>
              <a:buNone/>
            </a:pPr>
            <a:r>
              <a:rPr lang="en-US" sz="2000" b="1" dirty="0">
                <a:solidFill>
                  <a:srgbClr val="383838"/>
                </a:solidFill>
                <a:latin typeface="ZapfHumnst BT" panose="020B0502050508020304" pitchFamily="34" charset="0"/>
                <a:ea typeface="DM Sans" pitchFamily="34" charset="-122"/>
                <a:cs typeface="DM Sans" pitchFamily="34" charset="-120"/>
              </a:rPr>
              <a:t>Example: Traditional companies</a:t>
            </a:r>
            <a:endParaRPr lang="en-US" sz="2000" b="1"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Effect transition="in" filter="fade">
                                      <p:cBhvr>
                                        <p:cTn id="61" dur="500"/>
                                        <p:tgtEl>
                                          <p:spTgt spid="10"/>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p:cTn id="73" dur="500" fill="hold"/>
                                        <p:tgtEl>
                                          <p:spTgt spid="12"/>
                                        </p:tgtEl>
                                        <p:attrNameLst>
                                          <p:attrName>ppt_w</p:attrName>
                                        </p:attrNameLst>
                                      </p:cBhvr>
                                      <p:tavLst>
                                        <p:tav tm="0">
                                          <p:val>
                                            <p:fltVal val="0"/>
                                          </p:val>
                                        </p:tav>
                                        <p:tav tm="100000">
                                          <p:val>
                                            <p:strVal val="#ppt_w"/>
                                          </p:val>
                                        </p:tav>
                                      </p:tavLst>
                                    </p:anim>
                                    <p:anim calcmode="lin" valueType="num">
                                      <p:cBhvr>
                                        <p:cTn id="74" dur="500" fill="hold"/>
                                        <p:tgtEl>
                                          <p:spTgt spid="12"/>
                                        </p:tgtEl>
                                        <p:attrNameLst>
                                          <p:attrName>ppt_h</p:attrName>
                                        </p:attrNameLst>
                                      </p:cBhvr>
                                      <p:tavLst>
                                        <p:tav tm="0">
                                          <p:val>
                                            <p:fltVal val="0"/>
                                          </p:val>
                                        </p:tav>
                                        <p:tav tm="100000">
                                          <p:val>
                                            <p:strVal val="#ppt_h"/>
                                          </p:val>
                                        </p:tav>
                                      </p:tavLst>
                                    </p:anim>
                                    <p:animEffect transition="in" filter="fade">
                                      <p:cBhvr>
                                        <p:cTn id="75" dur="500"/>
                                        <p:tgtEl>
                                          <p:spTgt spid="12"/>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p:cTn id="78" dur="500" fill="hold"/>
                                        <p:tgtEl>
                                          <p:spTgt spid="13"/>
                                        </p:tgtEl>
                                        <p:attrNameLst>
                                          <p:attrName>ppt_w</p:attrName>
                                        </p:attrNameLst>
                                      </p:cBhvr>
                                      <p:tavLst>
                                        <p:tav tm="0">
                                          <p:val>
                                            <p:fltVal val="0"/>
                                          </p:val>
                                        </p:tav>
                                        <p:tav tm="100000">
                                          <p:val>
                                            <p:strVal val="#ppt_w"/>
                                          </p:val>
                                        </p:tav>
                                      </p:tavLst>
                                    </p:anim>
                                    <p:anim calcmode="lin" valueType="num">
                                      <p:cBhvr>
                                        <p:cTn id="79" dur="500" fill="hold"/>
                                        <p:tgtEl>
                                          <p:spTgt spid="13"/>
                                        </p:tgtEl>
                                        <p:attrNameLst>
                                          <p:attrName>ppt_h</p:attrName>
                                        </p:attrNameLst>
                                      </p:cBhvr>
                                      <p:tavLst>
                                        <p:tav tm="0">
                                          <p:val>
                                            <p:fltVal val="0"/>
                                          </p:val>
                                        </p:tav>
                                        <p:tav tm="100000">
                                          <p:val>
                                            <p:strVal val="#ppt_h"/>
                                          </p:val>
                                        </p:tav>
                                      </p:tavLst>
                                    </p:anim>
                                    <p:animEffect transition="in" filter="fade">
                                      <p:cBhvr>
                                        <p:cTn id="80" dur="500"/>
                                        <p:tgtEl>
                                          <p:spTgt spid="13"/>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500" fill="hold"/>
                                        <p:tgtEl>
                                          <p:spTgt spid="14"/>
                                        </p:tgtEl>
                                        <p:attrNameLst>
                                          <p:attrName>ppt_w</p:attrName>
                                        </p:attrNameLst>
                                      </p:cBhvr>
                                      <p:tavLst>
                                        <p:tav tm="0">
                                          <p:val>
                                            <p:fltVal val="0"/>
                                          </p:val>
                                        </p:tav>
                                        <p:tav tm="100000">
                                          <p:val>
                                            <p:strVal val="#ppt_w"/>
                                          </p:val>
                                        </p:tav>
                                      </p:tavLst>
                                    </p:anim>
                                    <p:anim calcmode="lin" valueType="num">
                                      <p:cBhvr>
                                        <p:cTn id="86" dur="500" fill="hold"/>
                                        <p:tgtEl>
                                          <p:spTgt spid="14"/>
                                        </p:tgtEl>
                                        <p:attrNameLst>
                                          <p:attrName>ppt_h</p:attrName>
                                        </p:attrNameLst>
                                      </p:cBhvr>
                                      <p:tavLst>
                                        <p:tav tm="0">
                                          <p:val>
                                            <p:fltVal val="0"/>
                                          </p:val>
                                        </p:tav>
                                        <p:tav tm="100000">
                                          <p:val>
                                            <p:strVal val="#ppt_h"/>
                                          </p:val>
                                        </p:tav>
                                      </p:tavLst>
                                    </p:anim>
                                    <p:animEffect transition="in" filter="fade">
                                      <p:cBhvr>
                                        <p:cTn id="87" dur="500"/>
                                        <p:tgtEl>
                                          <p:spTgt spid="14"/>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 calcmode="lin" valueType="num">
                                      <p:cBhvr>
                                        <p:cTn id="92" dur="500" fill="hold"/>
                                        <p:tgtEl>
                                          <p:spTgt spid="15"/>
                                        </p:tgtEl>
                                        <p:attrNameLst>
                                          <p:attrName>ppt_w</p:attrName>
                                        </p:attrNameLst>
                                      </p:cBhvr>
                                      <p:tavLst>
                                        <p:tav tm="0">
                                          <p:val>
                                            <p:fltVal val="0"/>
                                          </p:val>
                                        </p:tav>
                                        <p:tav tm="100000">
                                          <p:val>
                                            <p:strVal val="#ppt_w"/>
                                          </p:val>
                                        </p:tav>
                                      </p:tavLst>
                                    </p:anim>
                                    <p:anim calcmode="lin" valueType="num">
                                      <p:cBhvr>
                                        <p:cTn id="93" dur="500" fill="hold"/>
                                        <p:tgtEl>
                                          <p:spTgt spid="15"/>
                                        </p:tgtEl>
                                        <p:attrNameLst>
                                          <p:attrName>ppt_h</p:attrName>
                                        </p:attrNameLst>
                                      </p:cBhvr>
                                      <p:tavLst>
                                        <p:tav tm="0">
                                          <p:val>
                                            <p:fltVal val="0"/>
                                          </p:val>
                                        </p:tav>
                                        <p:tav tm="100000">
                                          <p:val>
                                            <p:strVal val="#ppt_h"/>
                                          </p:val>
                                        </p:tav>
                                      </p:tavLst>
                                    </p:anim>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nodeType="clickEffect">
                                  <p:stCondLst>
                                    <p:cond delay="0"/>
                                  </p:stCondLst>
                                  <p:childTnLst>
                                    <p:set>
                                      <p:cBhvr>
                                        <p:cTn id="98" dur="1" fill="hold">
                                          <p:stCondLst>
                                            <p:cond delay="0"/>
                                          </p:stCondLst>
                                        </p:cTn>
                                        <p:tgtEl>
                                          <p:spTgt spid="16"/>
                                        </p:tgtEl>
                                        <p:attrNameLst>
                                          <p:attrName>style.visibility</p:attrName>
                                        </p:attrNameLst>
                                      </p:cBhvr>
                                      <p:to>
                                        <p:strVal val="visible"/>
                                      </p:to>
                                    </p:set>
                                    <p:anim calcmode="lin" valueType="num">
                                      <p:cBhvr>
                                        <p:cTn id="99" dur="500" fill="hold"/>
                                        <p:tgtEl>
                                          <p:spTgt spid="16"/>
                                        </p:tgtEl>
                                        <p:attrNameLst>
                                          <p:attrName>ppt_w</p:attrName>
                                        </p:attrNameLst>
                                      </p:cBhvr>
                                      <p:tavLst>
                                        <p:tav tm="0">
                                          <p:val>
                                            <p:fltVal val="0"/>
                                          </p:val>
                                        </p:tav>
                                        <p:tav tm="100000">
                                          <p:val>
                                            <p:strVal val="#ppt_w"/>
                                          </p:val>
                                        </p:tav>
                                      </p:tavLst>
                                    </p:anim>
                                    <p:anim calcmode="lin" valueType="num">
                                      <p:cBhvr>
                                        <p:cTn id="100" dur="500" fill="hold"/>
                                        <p:tgtEl>
                                          <p:spTgt spid="16"/>
                                        </p:tgtEl>
                                        <p:attrNameLst>
                                          <p:attrName>ppt_h</p:attrName>
                                        </p:attrNameLst>
                                      </p:cBhvr>
                                      <p:tavLst>
                                        <p:tav tm="0">
                                          <p:val>
                                            <p:fltVal val="0"/>
                                          </p:val>
                                        </p:tav>
                                        <p:tav tm="100000">
                                          <p:val>
                                            <p:strVal val="#ppt_h"/>
                                          </p:val>
                                        </p:tav>
                                      </p:tavLst>
                                    </p:anim>
                                    <p:animEffect transition="in" filter="fade">
                                      <p:cBhvr>
                                        <p:cTn id="101" dur="500"/>
                                        <p:tgtEl>
                                          <p:spTgt spid="16"/>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 calcmode="lin" valueType="num">
                                      <p:cBhvr>
                                        <p:cTn id="104" dur="500" fill="hold"/>
                                        <p:tgtEl>
                                          <p:spTgt spid="17"/>
                                        </p:tgtEl>
                                        <p:attrNameLst>
                                          <p:attrName>ppt_w</p:attrName>
                                        </p:attrNameLst>
                                      </p:cBhvr>
                                      <p:tavLst>
                                        <p:tav tm="0">
                                          <p:val>
                                            <p:fltVal val="0"/>
                                          </p:val>
                                        </p:tav>
                                        <p:tav tm="100000">
                                          <p:val>
                                            <p:strVal val="#ppt_w"/>
                                          </p:val>
                                        </p:tav>
                                      </p:tavLst>
                                    </p:anim>
                                    <p:anim calcmode="lin" valueType="num">
                                      <p:cBhvr>
                                        <p:cTn id="105" dur="500" fill="hold"/>
                                        <p:tgtEl>
                                          <p:spTgt spid="17"/>
                                        </p:tgtEl>
                                        <p:attrNameLst>
                                          <p:attrName>ppt_h</p:attrName>
                                        </p:attrNameLst>
                                      </p:cBhvr>
                                      <p:tavLst>
                                        <p:tav tm="0">
                                          <p:val>
                                            <p:fltVal val="0"/>
                                          </p:val>
                                        </p:tav>
                                        <p:tav tm="100000">
                                          <p:val>
                                            <p:strVal val="#ppt_h"/>
                                          </p:val>
                                        </p:tav>
                                      </p:tavLst>
                                    </p:anim>
                                    <p:animEffect transition="in" filter="fade">
                                      <p:cBhvr>
                                        <p:cTn id="106" dur="500"/>
                                        <p:tgtEl>
                                          <p:spTgt spid="17"/>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p:cTn id="111" dur="500" fill="hold"/>
                                        <p:tgtEl>
                                          <p:spTgt spid="18"/>
                                        </p:tgtEl>
                                        <p:attrNameLst>
                                          <p:attrName>ppt_w</p:attrName>
                                        </p:attrNameLst>
                                      </p:cBhvr>
                                      <p:tavLst>
                                        <p:tav tm="0">
                                          <p:val>
                                            <p:fltVal val="0"/>
                                          </p:val>
                                        </p:tav>
                                        <p:tav tm="100000">
                                          <p:val>
                                            <p:strVal val="#ppt_w"/>
                                          </p:val>
                                        </p:tav>
                                      </p:tavLst>
                                    </p:anim>
                                    <p:anim calcmode="lin" valueType="num">
                                      <p:cBhvr>
                                        <p:cTn id="112" dur="500" fill="hold"/>
                                        <p:tgtEl>
                                          <p:spTgt spid="18"/>
                                        </p:tgtEl>
                                        <p:attrNameLst>
                                          <p:attrName>ppt_h</p:attrName>
                                        </p:attrNameLst>
                                      </p:cBhvr>
                                      <p:tavLst>
                                        <p:tav tm="0">
                                          <p:val>
                                            <p:fltVal val="0"/>
                                          </p:val>
                                        </p:tav>
                                        <p:tav tm="100000">
                                          <p:val>
                                            <p:strVal val="#ppt_h"/>
                                          </p:val>
                                        </p:tav>
                                      </p:tavLst>
                                    </p:anim>
                                    <p:animEffect transition="in" filter="fade">
                                      <p:cBhvr>
                                        <p:cTn id="113" dur="500"/>
                                        <p:tgtEl>
                                          <p:spTgt spid="18"/>
                                        </p:tgtEl>
                                      </p:cBhvr>
                                    </p:animEffect>
                                  </p:childTnLst>
                                </p:cTn>
                              </p:par>
                            </p:childTnLst>
                          </p:cTn>
                        </p:par>
                      </p:childTnLst>
                    </p:cTn>
                  </p:par>
                  <p:par>
                    <p:cTn id="114" fill="hold">
                      <p:stCondLst>
                        <p:cond delay="indefinite"/>
                      </p:stCondLst>
                      <p:childTnLst>
                        <p:par>
                          <p:cTn id="115" fill="hold">
                            <p:stCondLst>
                              <p:cond delay="0"/>
                            </p:stCondLst>
                            <p:childTnLst>
                              <p:par>
                                <p:cTn id="116" presetID="53" presetClass="entr" presetSubtype="16" fill="hold" grpId="0" nodeType="clickEffect">
                                  <p:stCondLst>
                                    <p:cond delay="0"/>
                                  </p:stCondLst>
                                  <p:childTnLst>
                                    <p:set>
                                      <p:cBhvr>
                                        <p:cTn id="117" dur="1" fill="hold">
                                          <p:stCondLst>
                                            <p:cond delay="0"/>
                                          </p:stCondLst>
                                        </p:cTn>
                                        <p:tgtEl>
                                          <p:spTgt spid="19"/>
                                        </p:tgtEl>
                                        <p:attrNameLst>
                                          <p:attrName>style.visibility</p:attrName>
                                        </p:attrNameLst>
                                      </p:cBhvr>
                                      <p:to>
                                        <p:strVal val="visible"/>
                                      </p:to>
                                    </p:set>
                                    <p:anim calcmode="lin" valueType="num">
                                      <p:cBhvr>
                                        <p:cTn id="118" dur="500" fill="hold"/>
                                        <p:tgtEl>
                                          <p:spTgt spid="19"/>
                                        </p:tgtEl>
                                        <p:attrNameLst>
                                          <p:attrName>ppt_w</p:attrName>
                                        </p:attrNameLst>
                                      </p:cBhvr>
                                      <p:tavLst>
                                        <p:tav tm="0">
                                          <p:val>
                                            <p:fltVal val="0"/>
                                          </p:val>
                                        </p:tav>
                                        <p:tav tm="100000">
                                          <p:val>
                                            <p:strVal val="#ppt_w"/>
                                          </p:val>
                                        </p:tav>
                                      </p:tavLst>
                                    </p:anim>
                                    <p:anim calcmode="lin" valueType="num">
                                      <p:cBhvr>
                                        <p:cTn id="119" dur="500" fill="hold"/>
                                        <p:tgtEl>
                                          <p:spTgt spid="19"/>
                                        </p:tgtEl>
                                        <p:attrNameLst>
                                          <p:attrName>ppt_h</p:attrName>
                                        </p:attrNameLst>
                                      </p:cBhvr>
                                      <p:tavLst>
                                        <p:tav tm="0">
                                          <p:val>
                                            <p:fltVal val="0"/>
                                          </p:val>
                                        </p:tav>
                                        <p:tav tm="100000">
                                          <p:val>
                                            <p:strVal val="#ppt_h"/>
                                          </p:val>
                                        </p:tav>
                                      </p:tavLst>
                                    </p:anim>
                                    <p:animEffect transition="in" filter="fade">
                                      <p:cBhvr>
                                        <p:cTn id="12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9" grpId="0" animBg="1"/>
      <p:bldP spid="10" grpId="0" animBg="1"/>
      <p:bldP spid="11" grpId="0" animBg="1"/>
      <p:bldP spid="13" grpId="0" animBg="1"/>
      <p:bldP spid="14" grpId="0" animBg="1"/>
      <p:bldP spid="15"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93408"/>
            <a:ext cx="11029950" cy="744260"/>
          </a:xfrm>
          <a:prstGeom prst="rect">
            <a:avLst/>
          </a:prstGeom>
          <a:noFill/>
          <a:ln/>
        </p:spPr>
        <p:txBody>
          <a:bodyPr wrap="none" lIns="0" tIns="0" rIns="0" bIns="0" rtlCol="0" anchor="t"/>
          <a:lstStyle/>
          <a:p>
            <a:pPr marL="0" indent="0" algn="l">
              <a:lnSpc>
                <a:spcPts val="5850"/>
              </a:lnSpc>
              <a:buNone/>
            </a:pPr>
            <a:r>
              <a:rPr lang="en-US" sz="4650" b="1" dirty="0">
                <a:solidFill>
                  <a:srgbClr val="020202"/>
                </a:solidFill>
                <a:latin typeface="ZapfHumnst BT" panose="020B0502050508020304" pitchFamily="34" charset="0"/>
                <a:ea typeface="PT Serif" pitchFamily="34" charset="-122"/>
                <a:cs typeface="PT Serif" pitchFamily="34" charset="-120"/>
              </a:rPr>
              <a:t>Digitalization and Organizational Culture</a:t>
            </a:r>
            <a:endParaRPr lang="en-US" sz="4650" b="1" dirty="0">
              <a:latin typeface="ZapfHumnst BT" panose="020B0502050508020304" pitchFamily="34" charset="0"/>
            </a:endParaRPr>
          </a:p>
        </p:txBody>
      </p:sp>
      <p:sp>
        <p:nvSpPr>
          <p:cNvPr id="3" name="Text 1"/>
          <p:cNvSpPr/>
          <p:nvPr/>
        </p:nvSpPr>
        <p:spPr>
          <a:xfrm>
            <a:off x="793790" y="1658660"/>
            <a:ext cx="8061452" cy="1451610"/>
          </a:xfrm>
          <a:prstGeom prst="rect">
            <a:avLst/>
          </a:prstGeom>
          <a:noFill/>
          <a:ln/>
        </p:spPr>
        <p:txBody>
          <a:bodyPr wrap="square" lIns="0" tIns="0" rIns="0" bIns="0" rtlCol="0" anchor="t"/>
          <a:lstStyle/>
          <a:p>
            <a:pPr marL="0" indent="0" algn="just">
              <a:lnSpc>
                <a:spcPts val="2850"/>
              </a:lnSpc>
              <a:buNone/>
            </a:pPr>
            <a:r>
              <a:rPr lang="en-US" sz="2400" dirty="0">
                <a:solidFill>
                  <a:srgbClr val="383838"/>
                </a:solidFill>
                <a:latin typeface="ZapfHumnst BT" panose="020B0502050508020304" pitchFamily="34" charset="0"/>
                <a:ea typeface="DM Sans" pitchFamily="34" charset="-122"/>
                <a:cs typeface="DM Sans" pitchFamily="34" charset="-120"/>
              </a:rPr>
              <a:t>Digitalization profoundly reshapes organizational culture by introducing new norms and fostering dynamic collaboration. This technological shift encourages cultures that are </a:t>
            </a:r>
            <a:r>
              <a:rPr lang="en-US" sz="2400" b="1" dirty="0">
                <a:solidFill>
                  <a:srgbClr val="383838"/>
                </a:solidFill>
                <a:latin typeface="ZapfHumnst BT" panose="020B0502050508020304" pitchFamily="34" charset="0"/>
                <a:ea typeface="DM Sans" pitchFamily="34" charset="-122"/>
                <a:cs typeface="DM Sans" pitchFamily="34" charset="-120"/>
              </a:rPr>
              <a:t>agile</a:t>
            </a:r>
            <a:r>
              <a:rPr lang="en-US" sz="2400" dirty="0">
                <a:solidFill>
                  <a:srgbClr val="383838"/>
                </a:solidFill>
                <a:latin typeface="ZapfHumnst BT" panose="020B0502050508020304" pitchFamily="34" charset="0"/>
                <a:ea typeface="DM Sans" pitchFamily="34" charset="-122"/>
                <a:cs typeface="DM Sans" pitchFamily="34" charset="-120"/>
              </a:rPr>
              <a:t>, </a:t>
            </a:r>
            <a:r>
              <a:rPr lang="en-US" sz="2400" b="1" dirty="0">
                <a:solidFill>
                  <a:srgbClr val="383838"/>
                </a:solidFill>
                <a:latin typeface="ZapfHumnst BT" panose="020B0502050508020304" pitchFamily="34" charset="0"/>
                <a:ea typeface="DM Sans" pitchFamily="34" charset="-122"/>
                <a:cs typeface="DM Sans" pitchFamily="34" charset="-120"/>
              </a:rPr>
              <a:t>innovative</a:t>
            </a:r>
            <a:r>
              <a:rPr lang="en-US" sz="2400" dirty="0">
                <a:solidFill>
                  <a:srgbClr val="383838"/>
                </a:solidFill>
                <a:latin typeface="ZapfHumnst BT" panose="020B0502050508020304" pitchFamily="34" charset="0"/>
                <a:ea typeface="DM Sans" pitchFamily="34" charset="-122"/>
                <a:cs typeface="DM Sans" pitchFamily="34" charset="-120"/>
              </a:rPr>
              <a:t>, and </a:t>
            </a:r>
            <a:r>
              <a:rPr lang="en-US" sz="2400" b="1" dirty="0">
                <a:solidFill>
                  <a:srgbClr val="383838"/>
                </a:solidFill>
                <a:latin typeface="ZapfHumnst BT" panose="020B0502050508020304" pitchFamily="34" charset="0"/>
                <a:ea typeface="DM Sans" pitchFamily="34" charset="-122"/>
                <a:cs typeface="DM Sans" pitchFamily="34" charset="-120"/>
              </a:rPr>
              <a:t>transparent</a:t>
            </a:r>
            <a:r>
              <a:rPr lang="en-US" sz="2400" dirty="0">
                <a:solidFill>
                  <a:srgbClr val="383838"/>
                </a:solidFill>
                <a:latin typeface="ZapfHumnst BT" panose="020B0502050508020304" pitchFamily="34" charset="0"/>
                <a:ea typeface="DM Sans" pitchFamily="34" charset="-122"/>
                <a:cs typeface="DM Sans" pitchFamily="34" charset="-120"/>
              </a:rPr>
              <a:t>, adapting rapidly to new demands.</a:t>
            </a:r>
            <a:endParaRPr lang="en-US" sz="2400" dirty="0">
              <a:latin typeface="ZapfHumnst BT" panose="020B0502050508020304" pitchFamily="34" charset="0"/>
            </a:endParaRPr>
          </a:p>
        </p:txBody>
      </p:sp>
      <p:sp>
        <p:nvSpPr>
          <p:cNvPr id="4" name="Text 2"/>
          <p:cNvSpPr/>
          <p:nvPr/>
        </p:nvSpPr>
        <p:spPr>
          <a:xfrm>
            <a:off x="793790" y="3585962"/>
            <a:ext cx="4689515" cy="372070"/>
          </a:xfrm>
          <a:prstGeom prst="rect">
            <a:avLst/>
          </a:prstGeom>
          <a:noFill/>
          <a:ln/>
        </p:spPr>
        <p:txBody>
          <a:bodyPr wrap="none" lIns="0" tIns="0" rIns="0" bIns="0" rtlCol="0" anchor="t"/>
          <a:lstStyle/>
          <a:p>
            <a:pPr marL="0" indent="0" algn="l">
              <a:lnSpc>
                <a:spcPts val="2900"/>
              </a:lnSpc>
              <a:buNone/>
            </a:pPr>
            <a:r>
              <a:rPr lang="en-US" sz="2800" b="1" dirty="0">
                <a:solidFill>
                  <a:srgbClr val="020202"/>
                </a:solidFill>
                <a:latin typeface="ZapfHumnst BT" panose="020B0502050508020304" pitchFamily="34" charset="0"/>
                <a:ea typeface="PT Serif" pitchFamily="34" charset="-122"/>
                <a:cs typeface="PT Serif" pitchFamily="34" charset="-120"/>
              </a:rPr>
              <a:t>Key Cultural Dimensions Impacted:</a:t>
            </a:r>
            <a:endParaRPr lang="en-US" sz="2800" b="1" dirty="0">
              <a:latin typeface="ZapfHumnst BT" panose="020B0502050508020304" pitchFamily="34" charset="0"/>
            </a:endParaRPr>
          </a:p>
        </p:txBody>
      </p:sp>
      <p:sp>
        <p:nvSpPr>
          <p:cNvPr id="5" name="Text 3"/>
          <p:cNvSpPr/>
          <p:nvPr/>
        </p:nvSpPr>
        <p:spPr>
          <a:xfrm>
            <a:off x="1250958" y="4252272"/>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83838"/>
                </a:solidFill>
                <a:latin typeface="ZapfHumnst BT" panose="020B0502050508020304" pitchFamily="34" charset="0"/>
                <a:ea typeface="DM Sans" pitchFamily="34" charset="-122"/>
                <a:cs typeface="DM Sans" pitchFamily="34" charset="-120"/>
              </a:rPr>
              <a:t>Innovation &amp; risk-taking</a:t>
            </a:r>
            <a:endParaRPr lang="en-US" sz="2000" dirty="0">
              <a:latin typeface="ZapfHumnst BT" panose="020B0502050508020304" pitchFamily="34" charset="0"/>
            </a:endParaRPr>
          </a:p>
        </p:txBody>
      </p:sp>
      <p:sp>
        <p:nvSpPr>
          <p:cNvPr id="6" name="Text 4"/>
          <p:cNvSpPr/>
          <p:nvPr/>
        </p:nvSpPr>
        <p:spPr>
          <a:xfrm>
            <a:off x="1250958" y="4694470"/>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83838"/>
                </a:solidFill>
                <a:latin typeface="ZapfHumnst BT" panose="020B0502050508020304" pitchFamily="34" charset="0"/>
                <a:ea typeface="DM Sans" pitchFamily="34" charset="-122"/>
                <a:cs typeface="DM Sans" pitchFamily="34" charset="-120"/>
              </a:rPr>
              <a:t>Collaboration &amp; transparency</a:t>
            </a:r>
            <a:endParaRPr lang="en-US" sz="2000" dirty="0">
              <a:latin typeface="ZapfHumnst BT" panose="020B0502050508020304" pitchFamily="34" charset="0"/>
            </a:endParaRPr>
          </a:p>
        </p:txBody>
      </p:sp>
      <p:sp>
        <p:nvSpPr>
          <p:cNvPr id="7" name="Text 5"/>
          <p:cNvSpPr/>
          <p:nvPr/>
        </p:nvSpPr>
        <p:spPr>
          <a:xfrm>
            <a:off x="1250958" y="513666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83838"/>
                </a:solidFill>
                <a:latin typeface="ZapfHumnst BT" panose="020B0502050508020304" pitchFamily="34" charset="0"/>
                <a:ea typeface="DM Sans" pitchFamily="34" charset="-122"/>
                <a:cs typeface="DM Sans" pitchFamily="34" charset="-120"/>
              </a:rPr>
              <a:t>Adaptability &amp; change readiness</a:t>
            </a:r>
            <a:endParaRPr lang="en-US" sz="2000" dirty="0">
              <a:latin typeface="ZapfHumnst BT" panose="020B0502050508020304" pitchFamily="34" charset="0"/>
            </a:endParaRPr>
          </a:p>
        </p:txBody>
      </p:sp>
      <p:sp>
        <p:nvSpPr>
          <p:cNvPr id="8" name="Text 6"/>
          <p:cNvSpPr/>
          <p:nvPr/>
        </p:nvSpPr>
        <p:spPr>
          <a:xfrm>
            <a:off x="1250958" y="557886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383838"/>
                </a:solidFill>
                <a:latin typeface="ZapfHumnst BT" panose="020B0502050508020304" pitchFamily="34" charset="0"/>
                <a:ea typeface="DM Sans" pitchFamily="34" charset="-122"/>
                <a:cs typeface="DM Sans" pitchFamily="34" charset="-120"/>
              </a:rPr>
              <a:t>Customer-centricity</a:t>
            </a:r>
            <a:endParaRPr lang="en-US" sz="2000" dirty="0">
              <a:latin typeface="ZapfHumnst BT" panose="020B0502050508020304" pitchFamily="34" charset="0"/>
            </a:endParaRPr>
          </a:p>
        </p:txBody>
      </p:sp>
      <p:pic>
        <p:nvPicPr>
          <p:cNvPr id="9" name="Image 0" descr="preencoded.png"/>
          <p:cNvPicPr>
            <a:picLocks noChangeAspect="1"/>
          </p:cNvPicPr>
          <p:nvPr/>
        </p:nvPicPr>
        <p:blipFill>
          <a:blip r:embed="rId3"/>
          <a:stretch>
            <a:fillRect/>
          </a:stretch>
        </p:blipFill>
        <p:spPr>
          <a:xfrm>
            <a:off x="8959096" y="2214443"/>
            <a:ext cx="4885015" cy="4885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062" y="596371"/>
            <a:ext cx="5559147" cy="647343"/>
          </a:xfrm>
          <a:prstGeom prst="rect">
            <a:avLst/>
          </a:prstGeom>
          <a:noFill/>
          <a:ln/>
        </p:spPr>
        <p:txBody>
          <a:bodyPr wrap="none" lIns="0" tIns="0" rIns="0" bIns="0" rtlCol="0" anchor="t"/>
          <a:lstStyle/>
          <a:p>
            <a:pPr marL="0" indent="0" algn="l">
              <a:lnSpc>
                <a:spcPts val="5050"/>
              </a:lnSpc>
              <a:buNone/>
            </a:pPr>
            <a:r>
              <a:rPr lang="en-US" sz="4050" b="1" dirty="0">
                <a:solidFill>
                  <a:srgbClr val="020202"/>
                </a:solidFill>
                <a:latin typeface="ZapfHumnst BT" panose="020B0502050508020304" pitchFamily="34" charset="0"/>
                <a:ea typeface="PT Serif" pitchFamily="34" charset="-122"/>
                <a:cs typeface="PT Serif" pitchFamily="34" charset="-120"/>
              </a:rPr>
              <a:t>Theoretical Frameworks</a:t>
            </a:r>
            <a:endParaRPr lang="en-US" sz="4050" b="1" dirty="0">
              <a:latin typeface="ZapfHumnst BT" panose="020B0502050508020304" pitchFamily="34" charset="0"/>
            </a:endParaRPr>
          </a:p>
        </p:txBody>
      </p:sp>
      <p:sp>
        <p:nvSpPr>
          <p:cNvPr id="3" name="Text 1"/>
          <p:cNvSpPr/>
          <p:nvPr/>
        </p:nvSpPr>
        <p:spPr>
          <a:xfrm>
            <a:off x="698062" y="1347793"/>
            <a:ext cx="7571184" cy="517922"/>
          </a:xfrm>
          <a:prstGeom prst="rect">
            <a:avLst/>
          </a:prstGeom>
          <a:noFill/>
          <a:ln/>
        </p:spPr>
        <p:txBody>
          <a:bodyPr wrap="square" lIns="0" tIns="0" rIns="0" bIns="0" rtlCol="0" anchor="t"/>
          <a:lstStyle/>
          <a:p>
            <a:pPr marL="0" indent="0" algn="l">
              <a:lnSpc>
                <a:spcPts val="4050"/>
              </a:lnSpc>
              <a:buNone/>
            </a:pPr>
            <a:r>
              <a:rPr lang="en-US" sz="3250" b="1" dirty="0">
                <a:solidFill>
                  <a:srgbClr val="020202"/>
                </a:solidFill>
                <a:latin typeface="ZapfHumnst BT" panose="020B0502050508020304" pitchFamily="34" charset="0"/>
                <a:ea typeface="PT Serif" pitchFamily="34" charset="-122"/>
                <a:cs typeface="PT Serif" pitchFamily="34" charset="-120"/>
              </a:rPr>
              <a:t>Schein's Model of Organizational Culture</a:t>
            </a:r>
            <a:endParaRPr lang="en-US" sz="3250" b="1" dirty="0">
              <a:latin typeface="ZapfHumnst BT" panose="020B0502050508020304" pitchFamily="34" charset="0"/>
            </a:endParaRPr>
          </a:p>
        </p:txBody>
      </p:sp>
      <p:sp>
        <p:nvSpPr>
          <p:cNvPr id="4" name="Text 2"/>
          <p:cNvSpPr/>
          <p:nvPr/>
        </p:nvSpPr>
        <p:spPr>
          <a:xfrm>
            <a:off x="690562" y="2033187"/>
            <a:ext cx="7757041" cy="946904"/>
          </a:xfrm>
          <a:prstGeom prst="rect">
            <a:avLst/>
          </a:prstGeom>
          <a:noFill/>
          <a:ln/>
        </p:spPr>
        <p:txBody>
          <a:bodyPr wrap="square" lIns="0" tIns="0" rIns="0" bIns="0" rtlCol="0" anchor="t"/>
          <a:lstStyle/>
          <a:p>
            <a:pPr marL="0" indent="0" algn="l">
              <a:lnSpc>
                <a:spcPts val="2450"/>
              </a:lnSpc>
              <a:buNone/>
            </a:pPr>
            <a:r>
              <a:rPr lang="en-US" sz="2000" dirty="0">
                <a:solidFill>
                  <a:srgbClr val="383838"/>
                </a:solidFill>
                <a:latin typeface="ZapfHumnst BT" panose="020B0502050508020304" pitchFamily="34" charset="0"/>
                <a:ea typeface="DM Sans" pitchFamily="34" charset="-122"/>
                <a:cs typeface="DM Sans" pitchFamily="34" charset="-120"/>
              </a:rPr>
              <a:t>Edgar Schein's model describes organizational culture in </a:t>
            </a:r>
            <a:r>
              <a:rPr lang="en-US" sz="2000" dirty="0">
                <a:solidFill>
                  <a:srgbClr val="383838"/>
                </a:solidFill>
                <a:highlight>
                  <a:srgbClr val="FFFF00"/>
                </a:highlight>
                <a:latin typeface="ZapfHumnst BT" panose="020B0502050508020304" pitchFamily="34" charset="0"/>
                <a:ea typeface="DM Sans" pitchFamily="34" charset="-122"/>
                <a:cs typeface="DM Sans" pitchFamily="34" charset="-120"/>
              </a:rPr>
              <a:t>three distinct levels</a:t>
            </a:r>
            <a:r>
              <a:rPr lang="en-US" sz="2000" dirty="0">
                <a:solidFill>
                  <a:srgbClr val="383838"/>
                </a:solidFill>
                <a:latin typeface="ZapfHumnst BT" panose="020B0502050508020304" pitchFamily="34" charset="0"/>
                <a:ea typeface="DM Sans" pitchFamily="34" charset="-122"/>
                <a:cs typeface="DM Sans" pitchFamily="34" charset="-120"/>
              </a:rPr>
              <a:t>, from the </a:t>
            </a:r>
            <a:r>
              <a:rPr lang="en-US" sz="2000" dirty="0">
                <a:solidFill>
                  <a:srgbClr val="383838"/>
                </a:solidFill>
                <a:highlight>
                  <a:srgbClr val="FFFF00"/>
                </a:highlight>
                <a:latin typeface="ZapfHumnst BT" panose="020B0502050508020304" pitchFamily="34" charset="0"/>
                <a:ea typeface="DM Sans" pitchFamily="34" charset="-122"/>
                <a:cs typeface="DM Sans" pitchFamily="34" charset="-120"/>
              </a:rPr>
              <a:t>most visible </a:t>
            </a:r>
            <a:r>
              <a:rPr lang="en-US" sz="2000" dirty="0">
                <a:solidFill>
                  <a:srgbClr val="383838"/>
                </a:solidFill>
                <a:latin typeface="ZapfHumnst BT" panose="020B0502050508020304" pitchFamily="34" charset="0"/>
                <a:ea typeface="DM Sans" pitchFamily="34" charset="-122"/>
                <a:cs typeface="DM Sans" pitchFamily="34" charset="-120"/>
              </a:rPr>
              <a:t>to the </a:t>
            </a:r>
            <a:r>
              <a:rPr lang="en-US" sz="2000" dirty="0">
                <a:solidFill>
                  <a:srgbClr val="383838"/>
                </a:solidFill>
                <a:highlight>
                  <a:srgbClr val="FFFF00"/>
                </a:highlight>
                <a:latin typeface="ZapfHumnst BT" panose="020B0502050508020304" pitchFamily="34" charset="0"/>
                <a:ea typeface="DM Sans" pitchFamily="34" charset="-122"/>
                <a:cs typeface="DM Sans" pitchFamily="34" charset="-120"/>
              </a:rPr>
              <a:t>deeply unconscious</a:t>
            </a:r>
            <a:r>
              <a:rPr lang="en-US" sz="2000" dirty="0">
                <a:solidFill>
                  <a:srgbClr val="383838"/>
                </a:solidFill>
                <a:latin typeface="ZapfHumnst BT" panose="020B0502050508020304" pitchFamily="34" charset="0"/>
                <a:ea typeface="DM Sans" pitchFamily="34" charset="-122"/>
                <a:cs typeface="DM Sans" pitchFamily="34" charset="-120"/>
              </a:rPr>
              <a:t>. Understanding these layers helps diagnose and influence cultural dynamics.</a:t>
            </a:r>
            <a:endParaRPr lang="en-US" sz="2000" dirty="0">
              <a:latin typeface="ZapfHumnst BT" panose="020B0502050508020304" pitchFamily="34" charset="0"/>
            </a:endParaRPr>
          </a:p>
        </p:txBody>
      </p:sp>
      <p:sp>
        <p:nvSpPr>
          <p:cNvPr id="5" name="Text 3"/>
          <p:cNvSpPr/>
          <p:nvPr/>
        </p:nvSpPr>
        <p:spPr>
          <a:xfrm>
            <a:off x="683061" y="3147563"/>
            <a:ext cx="7757041" cy="946904"/>
          </a:xfrm>
          <a:prstGeom prst="rect">
            <a:avLst/>
          </a:prstGeom>
          <a:noFill/>
          <a:ln/>
        </p:spPr>
        <p:txBody>
          <a:bodyPr wrap="square" lIns="0" tIns="0" rIns="0" bIns="0" rtlCol="0" anchor="t"/>
          <a:lstStyle/>
          <a:p>
            <a:pPr marL="342900" indent="-342900" algn="just">
              <a:lnSpc>
                <a:spcPts val="2450"/>
              </a:lnSpc>
              <a:buSzPct val="100000"/>
              <a:buChar char="•"/>
            </a:pPr>
            <a:r>
              <a:rPr lang="en-US" sz="2000" b="1" dirty="0">
                <a:solidFill>
                  <a:srgbClr val="383838"/>
                </a:solidFill>
                <a:latin typeface="ZapfHumnst BT" panose="020B0502050508020304" pitchFamily="34" charset="0"/>
                <a:ea typeface="DM Sans" pitchFamily="34" charset="-122"/>
                <a:cs typeface="DM Sans" pitchFamily="34" charset="-120"/>
              </a:rPr>
              <a:t>Artifacts:</a:t>
            </a:r>
            <a:r>
              <a:rPr lang="en-US" sz="2000" dirty="0">
                <a:solidFill>
                  <a:srgbClr val="383838"/>
                </a:solidFill>
                <a:latin typeface="ZapfHumnst BT" panose="020B0502050508020304" pitchFamily="34" charset="0"/>
                <a:ea typeface="DM Sans" pitchFamily="34" charset="-122"/>
                <a:cs typeface="DM Sans" pitchFamily="34" charset="-120"/>
              </a:rPr>
              <a:t> The visible and tangible aspects of culture, such as office design, dress codes, rituals, symbols, and language. These are easy to observe but hard to interpret without understanding the deeper levels.</a:t>
            </a:r>
            <a:endParaRPr lang="en-US" sz="2000" dirty="0">
              <a:latin typeface="ZapfHumnst BT" panose="020B0502050508020304" pitchFamily="34" charset="0"/>
            </a:endParaRPr>
          </a:p>
        </p:txBody>
      </p:sp>
      <p:sp>
        <p:nvSpPr>
          <p:cNvPr id="6" name="Text 4"/>
          <p:cNvSpPr/>
          <p:nvPr/>
        </p:nvSpPr>
        <p:spPr>
          <a:xfrm>
            <a:off x="698062" y="4590397"/>
            <a:ext cx="7757041" cy="946904"/>
          </a:xfrm>
          <a:prstGeom prst="rect">
            <a:avLst/>
          </a:prstGeom>
          <a:noFill/>
          <a:ln/>
        </p:spPr>
        <p:txBody>
          <a:bodyPr wrap="square" lIns="0" tIns="0" rIns="0" bIns="0" rtlCol="0" anchor="t"/>
          <a:lstStyle/>
          <a:p>
            <a:pPr marL="342900" indent="-342900" algn="just">
              <a:lnSpc>
                <a:spcPts val="2450"/>
              </a:lnSpc>
              <a:buSzPct val="100000"/>
              <a:buChar char="•"/>
            </a:pPr>
            <a:r>
              <a:rPr lang="en-US" sz="2000" b="1" dirty="0">
                <a:solidFill>
                  <a:srgbClr val="383838"/>
                </a:solidFill>
                <a:latin typeface="ZapfHumnst BT" panose="020B0502050508020304" pitchFamily="34" charset="0"/>
                <a:ea typeface="DM Sans" pitchFamily="34" charset="-122"/>
                <a:cs typeface="DM Sans" pitchFamily="34" charset="-120"/>
              </a:rPr>
              <a:t>Espoused Values:</a:t>
            </a:r>
            <a:r>
              <a:rPr lang="en-US" sz="2000" dirty="0">
                <a:solidFill>
                  <a:srgbClr val="383838"/>
                </a:solidFill>
                <a:latin typeface="ZapfHumnst BT" panose="020B0502050508020304" pitchFamily="34" charset="0"/>
                <a:ea typeface="DM Sans" pitchFamily="34" charset="-122"/>
                <a:cs typeface="DM Sans" pitchFamily="34" charset="-120"/>
              </a:rPr>
              <a:t> The strategies, goals, and philosophies explicitly stated by the organization. These are the "rules" and "principles" that guide behavior and decision-making, often found in mission statements or company policies.</a:t>
            </a:r>
            <a:endParaRPr lang="en-US" sz="2000" dirty="0">
              <a:latin typeface="ZapfHumnst BT" panose="020B0502050508020304" pitchFamily="34" charset="0"/>
            </a:endParaRPr>
          </a:p>
        </p:txBody>
      </p:sp>
      <p:sp>
        <p:nvSpPr>
          <p:cNvPr id="7" name="Text 5"/>
          <p:cNvSpPr/>
          <p:nvPr/>
        </p:nvSpPr>
        <p:spPr>
          <a:xfrm>
            <a:off x="698062" y="6087945"/>
            <a:ext cx="7757041" cy="1262539"/>
          </a:xfrm>
          <a:prstGeom prst="rect">
            <a:avLst/>
          </a:prstGeom>
          <a:noFill/>
          <a:ln/>
        </p:spPr>
        <p:txBody>
          <a:bodyPr wrap="square" lIns="0" tIns="0" rIns="0" bIns="0" rtlCol="0" anchor="t"/>
          <a:lstStyle/>
          <a:p>
            <a:pPr marL="342900" indent="-342900" algn="just">
              <a:lnSpc>
                <a:spcPts val="2450"/>
              </a:lnSpc>
              <a:buSzPct val="100000"/>
              <a:buChar char="•"/>
            </a:pPr>
            <a:r>
              <a:rPr lang="en-US" sz="2000" b="1" dirty="0">
                <a:solidFill>
                  <a:srgbClr val="383838"/>
                </a:solidFill>
                <a:latin typeface="ZapfHumnst BT" panose="020B0502050508020304" pitchFamily="34" charset="0"/>
                <a:ea typeface="DM Sans" pitchFamily="34" charset="-122"/>
                <a:cs typeface="DM Sans" pitchFamily="34" charset="-120"/>
              </a:rPr>
              <a:t>Basic Underlying Assumptions:</a:t>
            </a:r>
            <a:r>
              <a:rPr lang="en-US" sz="2000" dirty="0">
                <a:solidFill>
                  <a:srgbClr val="383838"/>
                </a:solidFill>
                <a:latin typeface="ZapfHumnst BT" panose="020B0502050508020304" pitchFamily="34" charset="0"/>
                <a:ea typeface="DM Sans" pitchFamily="34" charset="-122"/>
                <a:cs typeface="DM Sans" pitchFamily="34" charset="-120"/>
              </a:rPr>
              <a:t> The deepest and often unconscious beliefs, perceptions, thoughts, and feelings that are taken for granted. These assumptions determine how group members perceive, think, and feel about things, and they are the ultimate source of values and actions.</a:t>
            </a:r>
            <a:endParaRPr lang="en-US" sz="2000" dirty="0">
              <a:latin typeface="ZapfHumnst BT" panose="020B0502050508020304" pitchFamily="34" charset="0"/>
            </a:endParaRPr>
          </a:p>
        </p:txBody>
      </p:sp>
      <p:pic>
        <p:nvPicPr>
          <p:cNvPr id="8" name="Image 0" descr="preencoded.png"/>
          <p:cNvPicPr>
            <a:picLocks noChangeAspect="1"/>
          </p:cNvPicPr>
          <p:nvPr/>
        </p:nvPicPr>
        <p:blipFill>
          <a:blip r:embed="rId3"/>
          <a:stretch>
            <a:fillRect/>
          </a:stretch>
        </p:blipFill>
        <p:spPr>
          <a:xfrm>
            <a:off x="8590547" y="596371"/>
            <a:ext cx="5739064" cy="64954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314"/>
          </a:xfrm>
          <a:prstGeom prst="rect">
            <a:avLst/>
          </a:prstGeom>
        </p:spPr>
      </p:pic>
      <p:sp>
        <p:nvSpPr>
          <p:cNvPr id="3" name="Text 0"/>
          <p:cNvSpPr/>
          <p:nvPr/>
        </p:nvSpPr>
        <p:spPr>
          <a:xfrm>
            <a:off x="6014950" y="282566"/>
            <a:ext cx="4148614" cy="330994"/>
          </a:xfrm>
          <a:prstGeom prst="rect">
            <a:avLst/>
          </a:prstGeom>
          <a:noFill/>
          <a:ln/>
        </p:spPr>
        <p:txBody>
          <a:bodyPr wrap="none" lIns="0" tIns="0" rIns="0" bIns="0" rtlCol="0" anchor="t"/>
          <a:lstStyle/>
          <a:p>
            <a:pPr marL="0" indent="0" algn="l">
              <a:lnSpc>
                <a:spcPts val="2600"/>
              </a:lnSpc>
              <a:buNone/>
            </a:pPr>
            <a:r>
              <a:rPr lang="en-US" sz="2800" dirty="0">
                <a:solidFill>
                  <a:srgbClr val="020202"/>
                </a:solidFill>
                <a:latin typeface="ZapfHumnst BT" panose="020B0502050508020304" pitchFamily="34" charset="0"/>
                <a:ea typeface="PT Serif" pitchFamily="34" charset="-122"/>
                <a:cs typeface="PT Serif" pitchFamily="34" charset="-120"/>
              </a:rPr>
              <a:t>Deal &amp; Kennedy’s Model of Culture</a:t>
            </a:r>
            <a:endParaRPr lang="en-US" sz="2800" dirty="0">
              <a:latin typeface="ZapfHumnst BT" panose="020B0502050508020304" pitchFamily="34" charset="0"/>
            </a:endParaRPr>
          </a:p>
        </p:txBody>
      </p:sp>
      <p:sp>
        <p:nvSpPr>
          <p:cNvPr id="4" name="Text 1"/>
          <p:cNvSpPr/>
          <p:nvPr/>
        </p:nvSpPr>
        <p:spPr>
          <a:xfrm>
            <a:off x="6029444" y="627220"/>
            <a:ext cx="8057912" cy="322659"/>
          </a:xfrm>
          <a:prstGeom prst="rect">
            <a:avLst/>
          </a:prstGeom>
          <a:noFill/>
          <a:ln/>
        </p:spPr>
        <p:txBody>
          <a:bodyPr wrap="square" lIns="0" tIns="0" rIns="0" bIns="0" rtlCol="0" anchor="t"/>
          <a:lstStyle/>
          <a:p>
            <a:pPr marL="0" indent="0" algn="just">
              <a:buNone/>
            </a:pPr>
            <a:r>
              <a:rPr lang="en-US" sz="1600" dirty="0">
                <a:solidFill>
                  <a:srgbClr val="383838"/>
                </a:solidFill>
                <a:latin typeface="ZapfHumnst BT" panose="020B0502050508020304" pitchFamily="34" charset="0"/>
                <a:ea typeface="DM Sans" pitchFamily="34" charset="-122"/>
                <a:cs typeface="DM Sans" pitchFamily="34" charset="-120"/>
              </a:rPr>
              <a:t>Terrence Deal and Allan Kennedy identified six key elements that form the foundation of a strong organizational culture, emphasizing how these components shape behavior and </a:t>
            </a:r>
            <a:r>
              <a:rPr lang="en-US" dirty="0">
                <a:solidFill>
                  <a:srgbClr val="383838"/>
                </a:solidFill>
                <a:latin typeface="ZapfHumnst BT" panose="020B0502050508020304" pitchFamily="34" charset="0"/>
                <a:ea typeface="DM Sans" pitchFamily="34" charset="-122"/>
                <a:cs typeface="DM Sans" pitchFamily="34" charset="-120"/>
              </a:rPr>
              <a:t>identity</a:t>
            </a:r>
            <a:r>
              <a:rPr lang="en-US" sz="1600" dirty="0">
                <a:solidFill>
                  <a:srgbClr val="383838"/>
                </a:solidFill>
                <a:latin typeface="ZapfHumnst BT" panose="020B0502050508020304" pitchFamily="34" charset="0"/>
                <a:ea typeface="DM Sans" pitchFamily="34" charset="-122"/>
                <a:cs typeface="DM Sans" pitchFamily="34" charset="-120"/>
              </a:rPr>
              <a:t>.</a:t>
            </a:r>
            <a:endParaRPr lang="en-US" sz="1600" dirty="0">
              <a:latin typeface="ZapfHumnst BT" panose="020B0502050508020304" pitchFamily="34" charset="0"/>
            </a:endParaRPr>
          </a:p>
        </p:txBody>
      </p:sp>
      <p:sp>
        <p:nvSpPr>
          <p:cNvPr id="5" name="Shape 2"/>
          <p:cNvSpPr/>
          <p:nvPr/>
        </p:nvSpPr>
        <p:spPr>
          <a:xfrm>
            <a:off x="6029444" y="1525529"/>
            <a:ext cx="8057912" cy="992386"/>
          </a:xfrm>
          <a:prstGeom prst="roundRect">
            <a:avLst>
              <a:gd name="adj" fmla="val 1525"/>
            </a:avLst>
          </a:prstGeom>
          <a:solidFill>
            <a:srgbClr val="F2EEEE"/>
          </a:solidFill>
          <a:ln/>
        </p:spPr>
      </p:sp>
      <p:sp>
        <p:nvSpPr>
          <p:cNvPr id="6" name="Shape 3"/>
          <p:cNvSpPr/>
          <p:nvPr/>
        </p:nvSpPr>
        <p:spPr>
          <a:xfrm>
            <a:off x="6130290" y="1626375"/>
            <a:ext cx="302538" cy="302538"/>
          </a:xfrm>
          <a:prstGeom prst="roundRect">
            <a:avLst>
              <a:gd name="adj" fmla="val 30221280"/>
            </a:avLst>
          </a:prstGeom>
          <a:solidFill>
            <a:srgbClr val="E04F00"/>
          </a:solidFill>
          <a:ln/>
        </p:spPr>
      </p:sp>
      <p:pic>
        <p:nvPicPr>
          <p:cNvPr id="7" name="Image 1" descr="preencoded.png"/>
          <p:cNvPicPr>
            <a:picLocks noChangeAspect="1"/>
          </p:cNvPicPr>
          <p:nvPr/>
        </p:nvPicPr>
        <p:blipFill>
          <a:blip r:embed="rId4"/>
          <a:stretch>
            <a:fillRect/>
          </a:stretch>
        </p:blipFill>
        <p:spPr>
          <a:xfrm>
            <a:off x="6213515" y="1692574"/>
            <a:ext cx="136088" cy="170140"/>
          </a:xfrm>
          <a:prstGeom prst="rect">
            <a:avLst/>
          </a:prstGeom>
        </p:spPr>
      </p:pic>
      <p:sp>
        <p:nvSpPr>
          <p:cNvPr id="8" name="Text 4"/>
          <p:cNvSpPr/>
          <p:nvPr/>
        </p:nvSpPr>
        <p:spPr>
          <a:xfrm>
            <a:off x="6467178" y="1728959"/>
            <a:ext cx="2940677" cy="219804"/>
          </a:xfrm>
          <a:prstGeom prst="rect">
            <a:avLst/>
          </a:prstGeom>
          <a:noFill/>
          <a:ln/>
        </p:spPr>
        <p:txBody>
          <a:bodyPr wrap="none" lIns="0" tIns="0" rIns="0" bIns="0" rtlCol="0" anchor="t">
            <a:spAutoFit/>
          </a:bodyPr>
          <a:lstStyle/>
          <a:p>
            <a:pPr marL="0" indent="0" algn="l">
              <a:lnSpc>
                <a:spcPts val="1300"/>
              </a:lnSpc>
              <a:buNone/>
            </a:pPr>
            <a:r>
              <a:rPr lang="en-US" sz="2800" dirty="0"/>
              <a:t>History &amp; Narratives</a:t>
            </a:r>
          </a:p>
        </p:txBody>
      </p:sp>
      <p:sp>
        <p:nvSpPr>
          <p:cNvPr id="9" name="Text 5"/>
          <p:cNvSpPr/>
          <p:nvPr/>
        </p:nvSpPr>
        <p:spPr>
          <a:xfrm>
            <a:off x="6089460" y="2194532"/>
            <a:ext cx="7798417" cy="219804"/>
          </a:xfrm>
          <a:prstGeom prst="rect">
            <a:avLst/>
          </a:prstGeom>
          <a:noFill/>
          <a:ln/>
        </p:spPr>
        <p:txBody>
          <a:bodyPr wrap="none" lIns="0" tIns="0" rIns="0" bIns="0" rtlCol="0" anchor="t">
            <a:spAutoFit/>
          </a:bodyPr>
          <a:lstStyle/>
          <a:p>
            <a:pPr marL="0" indent="0" algn="l">
              <a:lnSpc>
                <a:spcPts val="1250"/>
              </a:lnSpc>
              <a:buNone/>
            </a:pPr>
            <a:r>
              <a:rPr lang="en-US" sz="2800" dirty="0"/>
              <a:t>Shared past and collective stories that define identity.</a:t>
            </a:r>
          </a:p>
        </p:txBody>
      </p:sp>
      <p:sp>
        <p:nvSpPr>
          <p:cNvPr id="10" name="Shape 6"/>
          <p:cNvSpPr/>
          <p:nvPr/>
        </p:nvSpPr>
        <p:spPr>
          <a:xfrm>
            <a:off x="6029444" y="2618761"/>
            <a:ext cx="8057912" cy="992386"/>
          </a:xfrm>
          <a:prstGeom prst="roundRect">
            <a:avLst>
              <a:gd name="adj" fmla="val 1525"/>
            </a:avLst>
          </a:prstGeom>
          <a:solidFill>
            <a:srgbClr val="F2EEEE"/>
          </a:solidFill>
          <a:ln/>
        </p:spPr>
      </p:sp>
      <p:sp>
        <p:nvSpPr>
          <p:cNvPr id="11" name="Shape 7"/>
          <p:cNvSpPr/>
          <p:nvPr/>
        </p:nvSpPr>
        <p:spPr>
          <a:xfrm>
            <a:off x="6130290" y="2719607"/>
            <a:ext cx="302538" cy="302538"/>
          </a:xfrm>
          <a:prstGeom prst="roundRect">
            <a:avLst>
              <a:gd name="adj" fmla="val 30221280"/>
            </a:avLst>
          </a:prstGeom>
          <a:solidFill>
            <a:srgbClr val="E04F00"/>
          </a:solidFill>
          <a:ln/>
        </p:spPr>
      </p:sp>
      <p:pic>
        <p:nvPicPr>
          <p:cNvPr id="12" name="Image 2" descr="preencoded.png"/>
          <p:cNvPicPr>
            <a:picLocks noChangeAspect="1"/>
          </p:cNvPicPr>
          <p:nvPr/>
        </p:nvPicPr>
        <p:blipFill>
          <a:blip r:embed="rId5"/>
          <a:stretch>
            <a:fillRect/>
          </a:stretch>
        </p:blipFill>
        <p:spPr>
          <a:xfrm>
            <a:off x="6213515" y="2785806"/>
            <a:ext cx="136088" cy="170140"/>
          </a:xfrm>
          <a:prstGeom prst="rect">
            <a:avLst/>
          </a:prstGeom>
        </p:spPr>
      </p:pic>
      <p:sp>
        <p:nvSpPr>
          <p:cNvPr id="13" name="Text 8"/>
          <p:cNvSpPr/>
          <p:nvPr/>
        </p:nvSpPr>
        <p:spPr>
          <a:xfrm>
            <a:off x="6467178" y="2822191"/>
            <a:ext cx="2310889" cy="219804"/>
          </a:xfrm>
          <a:prstGeom prst="rect">
            <a:avLst/>
          </a:prstGeom>
          <a:noFill/>
          <a:ln/>
        </p:spPr>
        <p:txBody>
          <a:bodyPr wrap="none" lIns="0" tIns="0" rIns="0" bIns="0" rtlCol="0" anchor="t">
            <a:spAutoFit/>
          </a:bodyPr>
          <a:lstStyle/>
          <a:p>
            <a:pPr marL="0" indent="0" algn="l">
              <a:lnSpc>
                <a:spcPts val="1300"/>
              </a:lnSpc>
              <a:buNone/>
            </a:pPr>
            <a:r>
              <a:rPr lang="en-US" sz="2800" dirty="0"/>
              <a:t>Values &amp; Beliefs</a:t>
            </a:r>
          </a:p>
        </p:txBody>
      </p:sp>
      <p:sp>
        <p:nvSpPr>
          <p:cNvPr id="14" name="Text 9"/>
          <p:cNvSpPr/>
          <p:nvPr/>
        </p:nvSpPr>
        <p:spPr>
          <a:xfrm>
            <a:off x="6029444" y="3326421"/>
            <a:ext cx="7858433" cy="219804"/>
          </a:xfrm>
          <a:prstGeom prst="rect">
            <a:avLst/>
          </a:prstGeom>
          <a:noFill/>
          <a:ln/>
        </p:spPr>
        <p:txBody>
          <a:bodyPr wrap="none" lIns="0" tIns="0" rIns="0" bIns="0" rtlCol="0" anchor="t">
            <a:spAutoFit/>
          </a:bodyPr>
          <a:lstStyle/>
          <a:p>
            <a:pPr marL="0" indent="0" algn="l">
              <a:lnSpc>
                <a:spcPts val="1250"/>
              </a:lnSpc>
              <a:buNone/>
            </a:pPr>
            <a:r>
              <a:rPr lang="en-US" sz="2800" dirty="0"/>
              <a:t>Core principles guiding behavior and decision-making.</a:t>
            </a:r>
          </a:p>
        </p:txBody>
      </p:sp>
      <p:sp>
        <p:nvSpPr>
          <p:cNvPr id="15" name="Shape 10"/>
          <p:cNvSpPr/>
          <p:nvPr/>
        </p:nvSpPr>
        <p:spPr>
          <a:xfrm>
            <a:off x="6029444" y="3711993"/>
            <a:ext cx="8057912" cy="992386"/>
          </a:xfrm>
          <a:prstGeom prst="roundRect">
            <a:avLst>
              <a:gd name="adj" fmla="val 1525"/>
            </a:avLst>
          </a:prstGeom>
          <a:solidFill>
            <a:srgbClr val="F2EEEE"/>
          </a:solidFill>
          <a:ln/>
        </p:spPr>
      </p:sp>
      <p:sp>
        <p:nvSpPr>
          <p:cNvPr id="16" name="Shape 11"/>
          <p:cNvSpPr/>
          <p:nvPr/>
        </p:nvSpPr>
        <p:spPr>
          <a:xfrm>
            <a:off x="6130290" y="3812839"/>
            <a:ext cx="302538" cy="302538"/>
          </a:xfrm>
          <a:prstGeom prst="roundRect">
            <a:avLst>
              <a:gd name="adj" fmla="val 30221280"/>
            </a:avLst>
          </a:prstGeom>
          <a:solidFill>
            <a:srgbClr val="E04F00"/>
          </a:solidFill>
          <a:ln/>
        </p:spPr>
      </p:sp>
      <p:pic>
        <p:nvPicPr>
          <p:cNvPr id="17" name="Image 3" descr="preencoded.png"/>
          <p:cNvPicPr>
            <a:picLocks noChangeAspect="1"/>
          </p:cNvPicPr>
          <p:nvPr/>
        </p:nvPicPr>
        <p:blipFill>
          <a:blip r:embed="rId6"/>
          <a:stretch>
            <a:fillRect/>
          </a:stretch>
        </p:blipFill>
        <p:spPr>
          <a:xfrm>
            <a:off x="6213515" y="3879037"/>
            <a:ext cx="136088" cy="170140"/>
          </a:xfrm>
          <a:prstGeom prst="rect">
            <a:avLst/>
          </a:prstGeom>
        </p:spPr>
      </p:pic>
      <p:sp>
        <p:nvSpPr>
          <p:cNvPr id="18" name="Text 12"/>
          <p:cNvSpPr/>
          <p:nvPr/>
        </p:nvSpPr>
        <p:spPr>
          <a:xfrm>
            <a:off x="6467178" y="3915423"/>
            <a:ext cx="3122714" cy="219804"/>
          </a:xfrm>
          <a:prstGeom prst="rect">
            <a:avLst/>
          </a:prstGeom>
          <a:noFill/>
          <a:ln/>
        </p:spPr>
        <p:txBody>
          <a:bodyPr wrap="none" lIns="0" tIns="0" rIns="0" bIns="0" rtlCol="0" anchor="t">
            <a:spAutoFit/>
          </a:bodyPr>
          <a:lstStyle/>
          <a:p>
            <a:pPr marL="0" indent="0" algn="l">
              <a:lnSpc>
                <a:spcPts val="1300"/>
              </a:lnSpc>
              <a:buNone/>
            </a:pPr>
            <a:r>
              <a:rPr lang="en-US" sz="2800" dirty="0"/>
              <a:t>Rituals &amp; Ceremonies</a:t>
            </a:r>
          </a:p>
        </p:txBody>
      </p:sp>
      <p:sp>
        <p:nvSpPr>
          <p:cNvPr id="19" name="Text 13"/>
          <p:cNvSpPr/>
          <p:nvPr/>
        </p:nvSpPr>
        <p:spPr>
          <a:xfrm>
            <a:off x="6029444" y="4373804"/>
            <a:ext cx="6675289" cy="219804"/>
          </a:xfrm>
          <a:prstGeom prst="rect">
            <a:avLst/>
          </a:prstGeom>
          <a:noFill/>
          <a:ln/>
        </p:spPr>
        <p:txBody>
          <a:bodyPr wrap="none" lIns="0" tIns="0" rIns="0" bIns="0" rtlCol="0" anchor="t">
            <a:spAutoFit/>
          </a:bodyPr>
          <a:lstStyle/>
          <a:p>
            <a:pPr marL="0" indent="0" algn="l">
              <a:lnSpc>
                <a:spcPts val="1250"/>
              </a:lnSpc>
              <a:buNone/>
            </a:pPr>
            <a:r>
              <a:rPr lang="en-US" sz="2800" dirty="0"/>
              <a:t>Routine practices reinforcing company values.</a:t>
            </a:r>
          </a:p>
        </p:txBody>
      </p:sp>
      <p:sp>
        <p:nvSpPr>
          <p:cNvPr id="20" name="Shape 14"/>
          <p:cNvSpPr/>
          <p:nvPr/>
        </p:nvSpPr>
        <p:spPr>
          <a:xfrm>
            <a:off x="6029444" y="4805225"/>
            <a:ext cx="8057912" cy="992386"/>
          </a:xfrm>
          <a:prstGeom prst="roundRect">
            <a:avLst>
              <a:gd name="adj" fmla="val 1525"/>
            </a:avLst>
          </a:prstGeom>
          <a:solidFill>
            <a:srgbClr val="F2EEEE"/>
          </a:solidFill>
          <a:ln/>
        </p:spPr>
      </p:sp>
      <p:sp>
        <p:nvSpPr>
          <p:cNvPr id="21" name="Shape 15"/>
          <p:cNvSpPr/>
          <p:nvPr/>
        </p:nvSpPr>
        <p:spPr>
          <a:xfrm>
            <a:off x="6130290" y="4906071"/>
            <a:ext cx="302538" cy="302538"/>
          </a:xfrm>
          <a:prstGeom prst="roundRect">
            <a:avLst>
              <a:gd name="adj" fmla="val 30221280"/>
            </a:avLst>
          </a:prstGeom>
          <a:solidFill>
            <a:srgbClr val="E04F00"/>
          </a:solidFill>
          <a:ln/>
        </p:spPr>
      </p:sp>
      <p:pic>
        <p:nvPicPr>
          <p:cNvPr id="22" name="Image 4" descr="preencoded.png"/>
          <p:cNvPicPr>
            <a:picLocks noChangeAspect="1"/>
          </p:cNvPicPr>
          <p:nvPr/>
        </p:nvPicPr>
        <p:blipFill>
          <a:blip r:embed="rId7"/>
          <a:stretch>
            <a:fillRect/>
          </a:stretch>
        </p:blipFill>
        <p:spPr>
          <a:xfrm>
            <a:off x="6213515" y="4972269"/>
            <a:ext cx="136088" cy="170140"/>
          </a:xfrm>
          <a:prstGeom prst="rect">
            <a:avLst/>
          </a:prstGeom>
        </p:spPr>
      </p:pic>
      <p:sp>
        <p:nvSpPr>
          <p:cNvPr id="23" name="Text 16"/>
          <p:cNvSpPr/>
          <p:nvPr/>
        </p:nvSpPr>
        <p:spPr>
          <a:xfrm>
            <a:off x="6467178" y="5008654"/>
            <a:ext cx="2596801" cy="219804"/>
          </a:xfrm>
          <a:prstGeom prst="rect">
            <a:avLst/>
          </a:prstGeom>
          <a:noFill/>
          <a:ln/>
        </p:spPr>
        <p:txBody>
          <a:bodyPr wrap="none" lIns="0" tIns="0" rIns="0" bIns="0" rtlCol="0" anchor="t">
            <a:spAutoFit/>
          </a:bodyPr>
          <a:lstStyle/>
          <a:p>
            <a:pPr marL="0" indent="0" algn="l">
              <a:lnSpc>
                <a:spcPts val="1300"/>
              </a:lnSpc>
              <a:buNone/>
            </a:pPr>
            <a:r>
              <a:rPr lang="en-US" sz="2800" dirty="0"/>
              <a:t>Stories &amp; Legends</a:t>
            </a:r>
          </a:p>
        </p:txBody>
      </p:sp>
      <p:sp>
        <p:nvSpPr>
          <p:cNvPr id="24" name="Text 17"/>
          <p:cNvSpPr/>
          <p:nvPr/>
        </p:nvSpPr>
        <p:spPr>
          <a:xfrm>
            <a:off x="6029444" y="5476499"/>
            <a:ext cx="7123617" cy="219804"/>
          </a:xfrm>
          <a:prstGeom prst="rect">
            <a:avLst/>
          </a:prstGeom>
          <a:noFill/>
          <a:ln/>
        </p:spPr>
        <p:txBody>
          <a:bodyPr wrap="none" lIns="0" tIns="0" rIns="0" bIns="0" rtlCol="0" anchor="t">
            <a:spAutoFit/>
          </a:bodyPr>
          <a:lstStyle/>
          <a:p>
            <a:pPr marL="0" indent="0" algn="l">
              <a:lnSpc>
                <a:spcPts val="1250"/>
              </a:lnSpc>
              <a:buNone/>
            </a:pPr>
            <a:r>
              <a:rPr lang="en-US" sz="2800" dirty="0"/>
              <a:t>Narratives of heroes, villains, and cultural norms.</a:t>
            </a:r>
          </a:p>
        </p:txBody>
      </p:sp>
      <p:sp>
        <p:nvSpPr>
          <p:cNvPr id="25" name="Shape 18"/>
          <p:cNvSpPr/>
          <p:nvPr/>
        </p:nvSpPr>
        <p:spPr>
          <a:xfrm>
            <a:off x="6029444" y="5898457"/>
            <a:ext cx="8057912" cy="992386"/>
          </a:xfrm>
          <a:prstGeom prst="roundRect">
            <a:avLst>
              <a:gd name="adj" fmla="val 1525"/>
            </a:avLst>
          </a:prstGeom>
          <a:solidFill>
            <a:srgbClr val="F2EEEE"/>
          </a:solidFill>
          <a:ln/>
        </p:spPr>
      </p:sp>
      <p:sp>
        <p:nvSpPr>
          <p:cNvPr id="26" name="Shape 19"/>
          <p:cNvSpPr/>
          <p:nvPr/>
        </p:nvSpPr>
        <p:spPr>
          <a:xfrm>
            <a:off x="6130290" y="5999303"/>
            <a:ext cx="302538" cy="302538"/>
          </a:xfrm>
          <a:prstGeom prst="roundRect">
            <a:avLst>
              <a:gd name="adj" fmla="val 30221280"/>
            </a:avLst>
          </a:prstGeom>
          <a:solidFill>
            <a:srgbClr val="E04F00"/>
          </a:solidFill>
          <a:ln/>
        </p:spPr>
      </p:sp>
      <p:pic>
        <p:nvPicPr>
          <p:cNvPr id="27" name="Image 5" descr="preencoded.png"/>
          <p:cNvPicPr>
            <a:picLocks noChangeAspect="1"/>
          </p:cNvPicPr>
          <p:nvPr/>
        </p:nvPicPr>
        <p:blipFill>
          <a:blip r:embed="rId8"/>
          <a:stretch>
            <a:fillRect/>
          </a:stretch>
        </p:blipFill>
        <p:spPr>
          <a:xfrm>
            <a:off x="6213515" y="6065501"/>
            <a:ext cx="136088" cy="170140"/>
          </a:xfrm>
          <a:prstGeom prst="rect">
            <a:avLst/>
          </a:prstGeom>
        </p:spPr>
      </p:pic>
      <p:sp>
        <p:nvSpPr>
          <p:cNvPr id="28" name="Text 20"/>
          <p:cNvSpPr/>
          <p:nvPr/>
        </p:nvSpPr>
        <p:spPr>
          <a:xfrm>
            <a:off x="6467178" y="6101886"/>
            <a:ext cx="3244158" cy="219804"/>
          </a:xfrm>
          <a:prstGeom prst="rect">
            <a:avLst/>
          </a:prstGeom>
          <a:noFill/>
          <a:ln/>
        </p:spPr>
        <p:txBody>
          <a:bodyPr wrap="none" lIns="0" tIns="0" rIns="0" bIns="0" rtlCol="0" anchor="t">
            <a:spAutoFit/>
          </a:bodyPr>
          <a:lstStyle/>
          <a:p>
            <a:pPr marL="0" indent="0" algn="l">
              <a:lnSpc>
                <a:spcPts val="1300"/>
              </a:lnSpc>
              <a:buNone/>
            </a:pPr>
            <a:r>
              <a:rPr lang="en-US" sz="2800" dirty="0"/>
              <a:t>Heroes &amp; Role Models</a:t>
            </a:r>
          </a:p>
        </p:txBody>
      </p:sp>
      <p:sp>
        <p:nvSpPr>
          <p:cNvPr id="29" name="Text 21"/>
          <p:cNvSpPr/>
          <p:nvPr/>
        </p:nvSpPr>
        <p:spPr>
          <a:xfrm>
            <a:off x="6029444" y="6607112"/>
            <a:ext cx="6498574" cy="219804"/>
          </a:xfrm>
          <a:prstGeom prst="rect">
            <a:avLst/>
          </a:prstGeom>
          <a:noFill/>
          <a:ln/>
        </p:spPr>
        <p:txBody>
          <a:bodyPr wrap="none" lIns="0" tIns="0" rIns="0" bIns="0" rtlCol="0" anchor="t">
            <a:spAutoFit/>
          </a:bodyPr>
          <a:lstStyle/>
          <a:p>
            <a:pPr marL="0" indent="0" algn="l">
              <a:lnSpc>
                <a:spcPts val="1250"/>
              </a:lnSpc>
              <a:buNone/>
            </a:pPr>
            <a:r>
              <a:rPr lang="en-US" sz="2800" dirty="0"/>
              <a:t>Individuals embodying the company's ideals.</a:t>
            </a:r>
          </a:p>
        </p:txBody>
      </p:sp>
      <p:sp>
        <p:nvSpPr>
          <p:cNvPr id="30" name="Shape 22"/>
          <p:cNvSpPr/>
          <p:nvPr/>
        </p:nvSpPr>
        <p:spPr>
          <a:xfrm>
            <a:off x="6029444" y="6991688"/>
            <a:ext cx="8057912" cy="992386"/>
          </a:xfrm>
          <a:prstGeom prst="roundRect">
            <a:avLst>
              <a:gd name="adj" fmla="val 1525"/>
            </a:avLst>
          </a:prstGeom>
          <a:solidFill>
            <a:srgbClr val="F2EEEE"/>
          </a:solidFill>
          <a:ln/>
        </p:spPr>
      </p:sp>
      <p:sp>
        <p:nvSpPr>
          <p:cNvPr id="31" name="Shape 23"/>
          <p:cNvSpPr/>
          <p:nvPr/>
        </p:nvSpPr>
        <p:spPr>
          <a:xfrm>
            <a:off x="6130290" y="7092534"/>
            <a:ext cx="302538" cy="302538"/>
          </a:xfrm>
          <a:prstGeom prst="roundRect">
            <a:avLst>
              <a:gd name="adj" fmla="val 30221280"/>
            </a:avLst>
          </a:prstGeom>
          <a:solidFill>
            <a:srgbClr val="E04F00"/>
          </a:solidFill>
          <a:ln/>
        </p:spPr>
      </p:sp>
      <p:pic>
        <p:nvPicPr>
          <p:cNvPr id="32" name="Image 6" descr="preencoded.png"/>
          <p:cNvPicPr>
            <a:picLocks noChangeAspect="1"/>
          </p:cNvPicPr>
          <p:nvPr/>
        </p:nvPicPr>
        <p:blipFill>
          <a:blip r:embed="rId9"/>
          <a:stretch>
            <a:fillRect/>
          </a:stretch>
        </p:blipFill>
        <p:spPr>
          <a:xfrm>
            <a:off x="6213515" y="7158733"/>
            <a:ext cx="136088" cy="170140"/>
          </a:xfrm>
          <a:prstGeom prst="rect">
            <a:avLst/>
          </a:prstGeom>
        </p:spPr>
      </p:pic>
      <p:sp>
        <p:nvSpPr>
          <p:cNvPr id="33" name="Text 24"/>
          <p:cNvSpPr/>
          <p:nvPr/>
        </p:nvSpPr>
        <p:spPr>
          <a:xfrm>
            <a:off x="6467178" y="7195118"/>
            <a:ext cx="2483244" cy="219804"/>
          </a:xfrm>
          <a:prstGeom prst="rect">
            <a:avLst/>
          </a:prstGeom>
          <a:noFill/>
          <a:ln/>
        </p:spPr>
        <p:txBody>
          <a:bodyPr wrap="none" lIns="0" tIns="0" rIns="0" bIns="0" rtlCol="0" anchor="t">
            <a:spAutoFit/>
          </a:bodyPr>
          <a:lstStyle/>
          <a:p>
            <a:pPr marL="0" indent="0" algn="l">
              <a:lnSpc>
                <a:spcPts val="1300"/>
              </a:lnSpc>
              <a:buNone/>
            </a:pPr>
            <a:r>
              <a:rPr lang="en-US" sz="2800" dirty="0"/>
              <a:t>Cultural Network</a:t>
            </a:r>
          </a:p>
        </p:txBody>
      </p:sp>
      <p:sp>
        <p:nvSpPr>
          <p:cNvPr id="34" name="Text 25"/>
          <p:cNvSpPr/>
          <p:nvPr/>
        </p:nvSpPr>
        <p:spPr>
          <a:xfrm>
            <a:off x="6029444" y="7532303"/>
            <a:ext cx="7708457" cy="219804"/>
          </a:xfrm>
          <a:prstGeom prst="rect">
            <a:avLst/>
          </a:prstGeom>
          <a:noFill/>
          <a:ln/>
        </p:spPr>
        <p:txBody>
          <a:bodyPr wrap="none" lIns="0" tIns="0" rIns="0" bIns="0" rtlCol="0" anchor="t">
            <a:spAutoFit/>
          </a:bodyPr>
          <a:lstStyle/>
          <a:p>
            <a:pPr marL="0" indent="0" algn="l">
              <a:lnSpc>
                <a:spcPts val="1250"/>
              </a:lnSpc>
              <a:buNone/>
            </a:pPr>
            <a:r>
              <a:rPr lang="en-US" sz="2800" dirty="0"/>
              <a:t>Informal influencers who transmit cultural messages.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p:cTn id="54" dur="500" fill="hold"/>
                                        <p:tgtEl>
                                          <p:spTgt spid="18"/>
                                        </p:tgtEl>
                                        <p:attrNameLst>
                                          <p:attrName>ppt_w</p:attrName>
                                        </p:attrNameLst>
                                      </p:cBhvr>
                                      <p:tavLst>
                                        <p:tav tm="0">
                                          <p:val>
                                            <p:fltVal val="0"/>
                                          </p:val>
                                        </p:tav>
                                        <p:tav tm="100000">
                                          <p:val>
                                            <p:strVal val="#ppt_w"/>
                                          </p:val>
                                        </p:tav>
                                      </p:tavLst>
                                    </p:anim>
                                    <p:anim calcmode="lin" valueType="num">
                                      <p:cBhvr>
                                        <p:cTn id="55" dur="500" fill="hold"/>
                                        <p:tgtEl>
                                          <p:spTgt spid="18"/>
                                        </p:tgtEl>
                                        <p:attrNameLst>
                                          <p:attrName>ppt_h</p:attrName>
                                        </p:attrNameLst>
                                      </p:cBhvr>
                                      <p:tavLst>
                                        <p:tav tm="0">
                                          <p:val>
                                            <p:fltVal val="0"/>
                                          </p:val>
                                        </p:tav>
                                        <p:tav tm="100000">
                                          <p:val>
                                            <p:strVal val="#ppt_h"/>
                                          </p:val>
                                        </p:tav>
                                      </p:tavLst>
                                    </p:anim>
                                    <p:animEffect transition="in" filter="fade">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anim calcmode="lin" valueType="num">
                                      <p:cBhvr>
                                        <p:cTn id="68" dur="500" fill="hold"/>
                                        <p:tgtEl>
                                          <p:spTgt spid="23"/>
                                        </p:tgtEl>
                                        <p:attrNameLst>
                                          <p:attrName>ppt_w</p:attrName>
                                        </p:attrNameLst>
                                      </p:cBhvr>
                                      <p:tavLst>
                                        <p:tav tm="0">
                                          <p:val>
                                            <p:fltVal val="0"/>
                                          </p:val>
                                        </p:tav>
                                        <p:tav tm="100000">
                                          <p:val>
                                            <p:strVal val="#ppt_w"/>
                                          </p:val>
                                        </p:tav>
                                      </p:tavLst>
                                    </p:anim>
                                    <p:anim calcmode="lin" valueType="num">
                                      <p:cBhvr>
                                        <p:cTn id="69" dur="500" fill="hold"/>
                                        <p:tgtEl>
                                          <p:spTgt spid="23"/>
                                        </p:tgtEl>
                                        <p:attrNameLst>
                                          <p:attrName>ppt_h</p:attrName>
                                        </p:attrNameLst>
                                      </p:cBhvr>
                                      <p:tavLst>
                                        <p:tav tm="0">
                                          <p:val>
                                            <p:fltVal val="0"/>
                                          </p:val>
                                        </p:tav>
                                        <p:tav tm="100000">
                                          <p:val>
                                            <p:strVal val="#ppt_h"/>
                                          </p:val>
                                        </p:tav>
                                      </p:tavLst>
                                    </p:anim>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 calcmode="lin" valueType="num">
                                      <p:cBhvr>
                                        <p:cTn id="89" dur="500" fill="hold"/>
                                        <p:tgtEl>
                                          <p:spTgt spid="29"/>
                                        </p:tgtEl>
                                        <p:attrNameLst>
                                          <p:attrName>ppt_w</p:attrName>
                                        </p:attrNameLst>
                                      </p:cBhvr>
                                      <p:tavLst>
                                        <p:tav tm="0">
                                          <p:val>
                                            <p:fltVal val="0"/>
                                          </p:val>
                                        </p:tav>
                                        <p:tav tm="100000">
                                          <p:val>
                                            <p:strVal val="#ppt_w"/>
                                          </p:val>
                                        </p:tav>
                                      </p:tavLst>
                                    </p:anim>
                                    <p:anim calcmode="lin" valueType="num">
                                      <p:cBhvr>
                                        <p:cTn id="90" dur="500" fill="hold"/>
                                        <p:tgtEl>
                                          <p:spTgt spid="29"/>
                                        </p:tgtEl>
                                        <p:attrNameLst>
                                          <p:attrName>ppt_h</p:attrName>
                                        </p:attrNameLst>
                                      </p:cBhvr>
                                      <p:tavLst>
                                        <p:tav tm="0">
                                          <p:val>
                                            <p:fltVal val="0"/>
                                          </p:val>
                                        </p:tav>
                                        <p:tav tm="100000">
                                          <p:val>
                                            <p:strVal val="#ppt_h"/>
                                          </p:val>
                                        </p:tav>
                                      </p:tavLst>
                                    </p:anim>
                                    <p:animEffect transition="in" filter="fade">
                                      <p:cBhvr>
                                        <p:cTn id="91" dur="500"/>
                                        <p:tgtEl>
                                          <p:spTgt spid="29"/>
                                        </p:tgtEl>
                                      </p:cBhvr>
                                    </p:animEffect>
                                  </p:childTnLst>
                                </p:cTn>
                              </p:par>
                            </p:childTnLst>
                          </p:cTn>
                        </p:par>
                      </p:childTnLst>
                    </p:cTn>
                  </p:par>
                  <p:par>
                    <p:cTn id="92" fill="hold">
                      <p:stCondLst>
                        <p:cond delay="indefinite"/>
                      </p:stCondLst>
                      <p:childTnLst>
                        <p:par>
                          <p:cTn id="93" fill="hold">
                            <p:stCondLst>
                              <p:cond delay="0"/>
                            </p:stCondLst>
                            <p:childTnLst>
                              <p:par>
                                <p:cTn id="94" presetID="53" presetClass="entr" presetSubtype="16" fill="hold" grpId="0" nodeType="clickEffect">
                                  <p:stCondLst>
                                    <p:cond delay="0"/>
                                  </p:stCondLst>
                                  <p:childTnLst>
                                    <p:set>
                                      <p:cBhvr>
                                        <p:cTn id="95" dur="1" fill="hold">
                                          <p:stCondLst>
                                            <p:cond delay="0"/>
                                          </p:stCondLst>
                                        </p:cTn>
                                        <p:tgtEl>
                                          <p:spTgt spid="33"/>
                                        </p:tgtEl>
                                        <p:attrNameLst>
                                          <p:attrName>style.visibility</p:attrName>
                                        </p:attrNameLst>
                                      </p:cBhvr>
                                      <p:to>
                                        <p:strVal val="visible"/>
                                      </p:to>
                                    </p:set>
                                    <p:anim calcmode="lin" valueType="num">
                                      <p:cBhvr>
                                        <p:cTn id="96" dur="500" fill="hold"/>
                                        <p:tgtEl>
                                          <p:spTgt spid="33"/>
                                        </p:tgtEl>
                                        <p:attrNameLst>
                                          <p:attrName>ppt_w</p:attrName>
                                        </p:attrNameLst>
                                      </p:cBhvr>
                                      <p:tavLst>
                                        <p:tav tm="0">
                                          <p:val>
                                            <p:fltVal val="0"/>
                                          </p:val>
                                        </p:tav>
                                        <p:tav tm="100000">
                                          <p:val>
                                            <p:strVal val="#ppt_w"/>
                                          </p:val>
                                        </p:tav>
                                      </p:tavLst>
                                    </p:anim>
                                    <p:anim calcmode="lin" valueType="num">
                                      <p:cBhvr>
                                        <p:cTn id="97" dur="500" fill="hold"/>
                                        <p:tgtEl>
                                          <p:spTgt spid="33"/>
                                        </p:tgtEl>
                                        <p:attrNameLst>
                                          <p:attrName>ppt_h</p:attrName>
                                        </p:attrNameLst>
                                      </p:cBhvr>
                                      <p:tavLst>
                                        <p:tav tm="0">
                                          <p:val>
                                            <p:fltVal val="0"/>
                                          </p:val>
                                        </p:tav>
                                        <p:tav tm="100000">
                                          <p:val>
                                            <p:strVal val="#ppt_h"/>
                                          </p:val>
                                        </p:tav>
                                      </p:tavLst>
                                    </p:anim>
                                    <p:animEffect transition="in" filter="fade">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53" presetClass="entr" presetSubtype="16" fill="hold" grpId="0" nodeType="click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p:cTn id="103" dur="500" fill="hold"/>
                                        <p:tgtEl>
                                          <p:spTgt spid="34"/>
                                        </p:tgtEl>
                                        <p:attrNameLst>
                                          <p:attrName>ppt_w</p:attrName>
                                        </p:attrNameLst>
                                      </p:cBhvr>
                                      <p:tavLst>
                                        <p:tav tm="0">
                                          <p:val>
                                            <p:fltVal val="0"/>
                                          </p:val>
                                        </p:tav>
                                        <p:tav tm="100000">
                                          <p:val>
                                            <p:strVal val="#ppt_w"/>
                                          </p:val>
                                        </p:tav>
                                      </p:tavLst>
                                    </p:anim>
                                    <p:anim calcmode="lin" valueType="num">
                                      <p:cBhvr>
                                        <p:cTn id="104" dur="500" fill="hold"/>
                                        <p:tgtEl>
                                          <p:spTgt spid="34"/>
                                        </p:tgtEl>
                                        <p:attrNameLst>
                                          <p:attrName>ppt_h</p:attrName>
                                        </p:attrNameLst>
                                      </p:cBhvr>
                                      <p:tavLst>
                                        <p:tav tm="0">
                                          <p:val>
                                            <p:fltVal val="0"/>
                                          </p:val>
                                        </p:tav>
                                        <p:tav tm="100000">
                                          <p:val>
                                            <p:strVal val="#ppt_h"/>
                                          </p:val>
                                        </p:tav>
                                      </p:tavLst>
                                    </p:anim>
                                    <p:animEffect transition="in" filter="fade">
                                      <p:cBhvr>
                                        <p:cTn id="10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3" grpId="0" animBg="1"/>
      <p:bldP spid="14" grpId="0" animBg="1"/>
      <p:bldP spid="18" grpId="0" animBg="1"/>
      <p:bldP spid="19" grpId="0" animBg="1"/>
      <p:bldP spid="23" grpId="0" animBg="1"/>
      <p:bldP spid="24" grpId="0" animBg="1"/>
      <p:bldP spid="28" grpId="0" animBg="1"/>
      <p:bldP spid="29"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26726"/>
            <a:ext cx="4968002" cy="1674495"/>
          </a:xfrm>
          <a:prstGeom prst="rect">
            <a:avLst/>
          </a:prstGeom>
          <a:noFill/>
          <a:ln/>
        </p:spPr>
        <p:txBody>
          <a:bodyPr wrap="square" lIns="0" tIns="0" rIns="0" bIns="0" rtlCol="0" anchor="t"/>
          <a:lstStyle/>
          <a:p>
            <a:pPr marL="0" indent="0" algn="l">
              <a:lnSpc>
                <a:spcPts val="4350"/>
              </a:lnSpc>
              <a:buNone/>
            </a:pPr>
            <a:r>
              <a:rPr lang="en-US" sz="3500" b="1" dirty="0">
                <a:solidFill>
                  <a:srgbClr val="020202"/>
                </a:solidFill>
                <a:latin typeface="ZapfHumnst BT" panose="020B0502050508020304" pitchFamily="34" charset="0"/>
                <a:ea typeface="PT Serif" pitchFamily="34" charset="-122"/>
                <a:cs typeface="PT Serif" pitchFamily="34" charset="-120"/>
              </a:rPr>
              <a:t>Cultivating Purpose-Driven Work Environments</a:t>
            </a:r>
            <a:endParaRPr lang="en-US" sz="3500" b="1" dirty="0">
              <a:latin typeface="ZapfHumnst BT" panose="020B0502050508020304" pitchFamily="34" charset="0"/>
            </a:endParaRPr>
          </a:p>
        </p:txBody>
      </p:sp>
      <p:sp>
        <p:nvSpPr>
          <p:cNvPr id="3" name="Text 1"/>
          <p:cNvSpPr/>
          <p:nvPr/>
        </p:nvSpPr>
        <p:spPr>
          <a:xfrm>
            <a:off x="793790" y="3271242"/>
            <a:ext cx="4968002" cy="1292542"/>
          </a:xfrm>
          <a:prstGeom prst="rect">
            <a:avLst/>
          </a:prstGeom>
          <a:noFill/>
          <a:ln/>
        </p:spPr>
        <p:txBody>
          <a:bodyPr wrap="square" lIns="0" tIns="0" rIns="0" bIns="0" rtlCol="0" anchor="t"/>
          <a:lstStyle/>
          <a:p>
            <a:pPr marL="0" indent="0" algn="just">
              <a:buNone/>
            </a:pPr>
            <a:r>
              <a:rPr lang="en-US" sz="2000" dirty="0">
                <a:solidFill>
                  <a:srgbClr val="383838"/>
                </a:solidFill>
                <a:latin typeface="ZapfHumnst BT" panose="020B0502050508020304" pitchFamily="34" charset="0"/>
                <a:ea typeface="DM Sans" pitchFamily="34" charset="-122"/>
                <a:cs typeface="DM Sans" pitchFamily="34" charset="-120"/>
              </a:rPr>
              <a:t>Aligning organizational purpose with employees' personal values fosters a more engaged and motivated workforce, enhancing productivity and job satisfaction.</a:t>
            </a:r>
            <a:endParaRPr lang="en-US" sz="2000" dirty="0">
              <a:latin typeface="ZapfHumnst BT" panose="020B0502050508020304" pitchFamily="34" charset="0"/>
            </a:endParaRPr>
          </a:p>
        </p:txBody>
      </p:sp>
      <p:pic>
        <p:nvPicPr>
          <p:cNvPr id="4" name="Image 0" descr="preencoded.png"/>
          <p:cNvPicPr>
            <a:picLocks noChangeAspect="1"/>
          </p:cNvPicPr>
          <p:nvPr/>
        </p:nvPicPr>
        <p:blipFill>
          <a:blip r:embed="rId3"/>
          <a:stretch>
            <a:fillRect/>
          </a:stretch>
        </p:blipFill>
        <p:spPr>
          <a:xfrm>
            <a:off x="6184463" y="1448038"/>
            <a:ext cx="850583" cy="1333381"/>
          </a:xfrm>
          <a:prstGeom prst="rect">
            <a:avLst/>
          </a:prstGeom>
        </p:spPr>
      </p:pic>
      <p:sp>
        <p:nvSpPr>
          <p:cNvPr id="5" name="Text 2"/>
          <p:cNvSpPr/>
          <p:nvPr/>
        </p:nvSpPr>
        <p:spPr>
          <a:xfrm>
            <a:off x="7205067" y="1618059"/>
            <a:ext cx="2710458" cy="278963"/>
          </a:xfrm>
          <a:prstGeom prst="rect">
            <a:avLst/>
          </a:prstGeom>
          <a:noFill/>
          <a:ln/>
        </p:spPr>
        <p:txBody>
          <a:bodyPr wrap="none" lIns="0" tIns="0" rIns="0" bIns="0" rtlCol="0" anchor="t"/>
          <a:lstStyle/>
          <a:p>
            <a:pPr marL="0" indent="0" algn="l">
              <a:lnSpc>
                <a:spcPts val="2150"/>
              </a:lnSpc>
              <a:buNone/>
            </a:pPr>
            <a:r>
              <a:rPr lang="en-US" sz="2800" b="1" dirty="0">
                <a:solidFill>
                  <a:srgbClr val="383838"/>
                </a:solidFill>
                <a:latin typeface="ZapfHumnst BT" panose="020B0502050508020304" pitchFamily="34" charset="0"/>
                <a:ea typeface="PT Serif" pitchFamily="34" charset="-122"/>
                <a:cs typeface="PT Serif" pitchFamily="34" charset="-120"/>
              </a:rPr>
              <a:t>Purpose-Driven Leadership</a:t>
            </a:r>
            <a:endParaRPr lang="en-US" sz="2800" b="1" dirty="0">
              <a:latin typeface="ZapfHumnst BT" panose="020B0502050508020304" pitchFamily="34" charset="0"/>
            </a:endParaRPr>
          </a:p>
        </p:txBody>
      </p:sp>
      <p:sp>
        <p:nvSpPr>
          <p:cNvPr id="6" name="Text 3"/>
          <p:cNvSpPr/>
          <p:nvPr/>
        </p:nvSpPr>
        <p:spPr>
          <a:xfrm>
            <a:off x="7205067" y="1934693"/>
            <a:ext cx="6639044" cy="544354"/>
          </a:xfrm>
          <a:prstGeom prst="rect">
            <a:avLst/>
          </a:prstGeom>
          <a:noFill/>
          <a:ln/>
        </p:spPr>
        <p:txBody>
          <a:bodyPr wrap="square" lIns="0" tIns="0" rIns="0" bIns="0" rtlCol="0" anchor="t"/>
          <a:lstStyle/>
          <a:p>
            <a:pPr marL="0" indent="0" algn="just">
              <a:lnSpc>
                <a:spcPts val="2100"/>
              </a:lnSpc>
              <a:buNone/>
            </a:pPr>
            <a:r>
              <a:rPr lang="en-US" sz="2000" dirty="0">
                <a:solidFill>
                  <a:srgbClr val="383838"/>
                </a:solidFill>
                <a:latin typeface="ZapfHumnst BT" panose="020B0502050508020304" pitchFamily="34" charset="0"/>
                <a:ea typeface="DM Sans" pitchFamily="34" charset="-122"/>
                <a:cs typeface="DM Sans" pitchFamily="34" charset="-120"/>
              </a:rPr>
              <a:t>Leaders actively embody and communicate the organization's mission, inspiring teams to connect with the larger 'why'.</a:t>
            </a:r>
            <a:endParaRPr lang="en-US" sz="2000" dirty="0">
              <a:latin typeface="ZapfHumnst BT" panose="020B0502050508020304" pitchFamily="34" charset="0"/>
            </a:endParaRPr>
          </a:p>
        </p:txBody>
      </p:sp>
      <p:pic>
        <p:nvPicPr>
          <p:cNvPr id="7" name="Image 1" descr="preencoded.png"/>
          <p:cNvPicPr>
            <a:picLocks noChangeAspect="1"/>
          </p:cNvPicPr>
          <p:nvPr/>
        </p:nvPicPr>
        <p:blipFill>
          <a:blip r:embed="rId4"/>
          <a:stretch>
            <a:fillRect/>
          </a:stretch>
        </p:blipFill>
        <p:spPr>
          <a:xfrm>
            <a:off x="6184463" y="2781419"/>
            <a:ext cx="850583" cy="1333381"/>
          </a:xfrm>
          <a:prstGeom prst="rect">
            <a:avLst/>
          </a:prstGeom>
        </p:spPr>
      </p:pic>
      <p:sp>
        <p:nvSpPr>
          <p:cNvPr id="8" name="Text 4"/>
          <p:cNvSpPr/>
          <p:nvPr/>
        </p:nvSpPr>
        <p:spPr>
          <a:xfrm>
            <a:off x="7205067" y="2951440"/>
            <a:ext cx="2864048" cy="278963"/>
          </a:xfrm>
          <a:prstGeom prst="rect">
            <a:avLst/>
          </a:prstGeom>
          <a:noFill/>
          <a:ln/>
        </p:spPr>
        <p:txBody>
          <a:bodyPr wrap="none" lIns="0" tIns="0" rIns="0" bIns="0" rtlCol="0" anchor="t"/>
          <a:lstStyle/>
          <a:p>
            <a:pPr marL="0" indent="0" algn="l">
              <a:lnSpc>
                <a:spcPts val="2150"/>
              </a:lnSpc>
              <a:buNone/>
            </a:pPr>
            <a:r>
              <a:rPr lang="en-US" sz="2800" b="1" dirty="0">
                <a:solidFill>
                  <a:srgbClr val="383838"/>
                </a:solidFill>
                <a:latin typeface="ZapfHumnst BT" panose="020B0502050508020304" pitchFamily="34" charset="0"/>
                <a:ea typeface="PT Serif" pitchFamily="34" charset="-122"/>
                <a:cs typeface="PT Serif" pitchFamily="34" charset="-120"/>
              </a:rPr>
              <a:t>Transparent Communication</a:t>
            </a:r>
            <a:endParaRPr lang="en-US" sz="2800" b="1" dirty="0">
              <a:latin typeface="ZapfHumnst BT" panose="020B0502050508020304" pitchFamily="34" charset="0"/>
            </a:endParaRPr>
          </a:p>
        </p:txBody>
      </p:sp>
      <p:sp>
        <p:nvSpPr>
          <p:cNvPr id="9" name="Text 5"/>
          <p:cNvSpPr/>
          <p:nvPr/>
        </p:nvSpPr>
        <p:spPr>
          <a:xfrm>
            <a:off x="7205067" y="3268074"/>
            <a:ext cx="6639044" cy="544354"/>
          </a:xfrm>
          <a:prstGeom prst="rect">
            <a:avLst/>
          </a:prstGeom>
          <a:noFill/>
          <a:ln/>
        </p:spPr>
        <p:txBody>
          <a:bodyPr wrap="square" lIns="0" tIns="0" rIns="0" bIns="0" rtlCol="0" anchor="t"/>
          <a:lstStyle/>
          <a:p>
            <a:pPr marL="0" indent="0" algn="just">
              <a:lnSpc>
                <a:spcPts val="2100"/>
              </a:lnSpc>
              <a:buNone/>
            </a:pPr>
            <a:r>
              <a:rPr lang="en-US" sz="2000" dirty="0">
                <a:solidFill>
                  <a:srgbClr val="383838"/>
                </a:solidFill>
                <a:latin typeface="ZapfHumnst BT" panose="020B0502050508020304" pitchFamily="34" charset="0"/>
                <a:ea typeface="DM Sans" pitchFamily="34" charset="-122"/>
                <a:cs typeface="DM Sans" pitchFamily="34" charset="-120"/>
              </a:rPr>
              <a:t>Openly sharing company goals, progress, and challenges ensures everyone understands their role and contribution.</a:t>
            </a:r>
            <a:endParaRPr lang="en-US" sz="2000" dirty="0">
              <a:latin typeface="ZapfHumnst BT" panose="020B0502050508020304" pitchFamily="34" charset="0"/>
            </a:endParaRPr>
          </a:p>
        </p:txBody>
      </p:sp>
      <p:pic>
        <p:nvPicPr>
          <p:cNvPr id="10" name="Image 2" descr="preencoded.png"/>
          <p:cNvPicPr>
            <a:picLocks noChangeAspect="1"/>
          </p:cNvPicPr>
          <p:nvPr/>
        </p:nvPicPr>
        <p:blipFill>
          <a:blip r:embed="rId5"/>
          <a:stretch>
            <a:fillRect/>
          </a:stretch>
        </p:blipFill>
        <p:spPr>
          <a:xfrm>
            <a:off x="6184463" y="4114800"/>
            <a:ext cx="850583" cy="1333381"/>
          </a:xfrm>
          <a:prstGeom prst="rect">
            <a:avLst/>
          </a:prstGeom>
        </p:spPr>
      </p:pic>
      <p:sp>
        <p:nvSpPr>
          <p:cNvPr id="11" name="Text 6"/>
          <p:cNvSpPr/>
          <p:nvPr/>
        </p:nvSpPr>
        <p:spPr>
          <a:xfrm>
            <a:off x="7205067" y="4284821"/>
            <a:ext cx="2289453" cy="278963"/>
          </a:xfrm>
          <a:prstGeom prst="rect">
            <a:avLst/>
          </a:prstGeom>
          <a:noFill/>
          <a:ln/>
        </p:spPr>
        <p:txBody>
          <a:bodyPr wrap="none" lIns="0" tIns="0" rIns="0" bIns="0" rtlCol="0" anchor="t"/>
          <a:lstStyle/>
          <a:p>
            <a:pPr marL="0" indent="0" algn="l">
              <a:lnSpc>
                <a:spcPts val="2150"/>
              </a:lnSpc>
              <a:buNone/>
            </a:pPr>
            <a:r>
              <a:rPr lang="en-US" sz="2800" b="1" dirty="0">
                <a:solidFill>
                  <a:srgbClr val="383838"/>
                </a:solidFill>
                <a:latin typeface="ZapfHumnst BT" panose="020B0502050508020304" pitchFamily="34" charset="0"/>
                <a:ea typeface="PT Serif" pitchFamily="34" charset="-122"/>
                <a:cs typeface="PT Serif" pitchFamily="34" charset="-120"/>
              </a:rPr>
              <a:t>Celebrating Milestones</a:t>
            </a:r>
            <a:endParaRPr lang="en-US" sz="2800" b="1" dirty="0">
              <a:latin typeface="ZapfHumnst BT" panose="020B0502050508020304" pitchFamily="34" charset="0"/>
            </a:endParaRPr>
          </a:p>
        </p:txBody>
      </p:sp>
      <p:sp>
        <p:nvSpPr>
          <p:cNvPr id="12" name="Text 7"/>
          <p:cNvSpPr/>
          <p:nvPr/>
        </p:nvSpPr>
        <p:spPr>
          <a:xfrm>
            <a:off x="7205067" y="4601455"/>
            <a:ext cx="6639044" cy="544354"/>
          </a:xfrm>
          <a:prstGeom prst="rect">
            <a:avLst/>
          </a:prstGeom>
          <a:noFill/>
          <a:ln/>
        </p:spPr>
        <p:txBody>
          <a:bodyPr wrap="square" lIns="0" tIns="0" rIns="0" bIns="0" rtlCol="0" anchor="t"/>
          <a:lstStyle/>
          <a:p>
            <a:pPr marL="0" indent="0" algn="just">
              <a:lnSpc>
                <a:spcPts val="2100"/>
              </a:lnSpc>
              <a:buNone/>
            </a:pPr>
            <a:r>
              <a:rPr lang="en-US" sz="2000" dirty="0">
                <a:solidFill>
                  <a:srgbClr val="383838"/>
                </a:solidFill>
                <a:latin typeface="ZapfHumnst BT" panose="020B0502050508020304" pitchFamily="34" charset="0"/>
                <a:ea typeface="DM Sans" pitchFamily="34" charset="-122"/>
                <a:cs typeface="DM Sans" pitchFamily="34" charset="-120"/>
              </a:rPr>
              <a:t>Recognizing and celebrating collective achievements reinforces shared values and motivates continued dedication.</a:t>
            </a:r>
            <a:endParaRPr lang="en-US" sz="2000" dirty="0">
              <a:latin typeface="ZapfHumnst BT" panose="020B0502050508020304" pitchFamily="34" charset="0"/>
            </a:endParaRPr>
          </a:p>
        </p:txBody>
      </p:sp>
      <p:pic>
        <p:nvPicPr>
          <p:cNvPr id="13" name="Image 3" descr="preencoded.png"/>
          <p:cNvPicPr>
            <a:picLocks noChangeAspect="1"/>
          </p:cNvPicPr>
          <p:nvPr/>
        </p:nvPicPr>
        <p:blipFill>
          <a:blip r:embed="rId6"/>
          <a:stretch>
            <a:fillRect/>
          </a:stretch>
        </p:blipFill>
        <p:spPr>
          <a:xfrm>
            <a:off x="6184463" y="5448181"/>
            <a:ext cx="850583" cy="1333381"/>
          </a:xfrm>
          <a:prstGeom prst="rect">
            <a:avLst/>
          </a:prstGeom>
        </p:spPr>
      </p:pic>
      <p:sp>
        <p:nvSpPr>
          <p:cNvPr id="14" name="Text 8"/>
          <p:cNvSpPr/>
          <p:nvPr/>
        </p:nvSpPr>
        <p:spPr>
          <a:xfrm>
            <a:off x="7205067" y="5618202"/>
            <a:ext cx="2847737" cy="278963"/>
          </a:xfrm>
          <a:prstGeom prst="rect">
            <a:avLst/>
          </a:prstGeom>
          <a:noFill/>
          <a:ln/>
        </p:spPr>
        <p:txBody>
          <a:bodyPr wrap="none" lIns="0" tIns="0" rIns="0" bIns="0" rtlCol="0" anchor="t"/>
          <a:lstStyle/>
          <a:p>
            <a:pPr marL="0" indent="0" algn="l">
              <a:lnSpc>
                <a:spcPts val="2150"/>
              </a:lnSpc>
              <a:buNone/>
            </a:pPr>
            <a:r>
              <a:rPr lang="en-US" sz="2800" b="1" dirty="0">
                <a:solidFill>
                  <a:srgbClr val="383838"/>
                </a:solidFill>
                <a:latin typeface="ZapfHumnst BT" panose="020B0502050508020304" pitchFamily="34" charset="0"/>
                <a:ea typeface="PT Serif" pitchFamily="34" charset="-122"/>
                <a:cs typeface="PT Serif" pitchFamily="34" charset="-120"/>
              </a:rPr>
              <a:t>Linking Daily Work to Vision</a:t>
            </a:r>
            <a:endParaRPr lang="en-US" sz="2800" b="1" dirty="0">
              <a:latin typeface="ZapfHumnst BT" panose="020B0502050508020304" pitchFamily="34" charset="0"/>
            </a:endParaRPr>
          </a:p>
        </p:txBody>
      </p:sp>
      <p:sp>
        <p:nvSpPr>
          <p:cNvPr id="15" name="Text 9"/>
          <p:cNvSpPr/>
          <p:nvPr/>
        </p:nvSpPr>
        <p:spPr>
          <a:xfrm>
            <a:off x="7205067" y="5934836"/>
            <a:ext cx="6639044" cy="544354"/>
          </a:xfrm>
          <a:prstGeom prst="rect">
            <a:avLst/>
          </a:prstGeom>
          <a:noFill/>
          <a:ln/>
        </p:spPr>
        <p:txBody>
          <a:bodyPr wrap="square" lIns="0" tIns="0" rIns="0" bIns="0" rtlCol="0" anchor="t"/>
          <a:lstStyle/>
          <a:p>
            <a:pPr marL="0" indent="0" algn="just">
              <a:lnSpc>
                <a:spcPts val="2100"/>
              </a:lnSpc>
              <a:buNone/>
            </a:pPr>
            <a:r>
              <a:rPr lang="en-US" sz="2000" dirty="0">
                <a:solidFill>
                  <a:srgbClr val="383838"/>
                </a:solidFill>
                <a:latin typeface="ZapfHumnst BT" panose="020B0502050508020304" pitchFamily="34" charset="0"/>
                <a:ea typeface="DM Sans" pitchFamily="34" charset="-122"/>
                <a:cs typeface="DM Sans" pitchFamily="34" charset="-120"/>
              </a:rPr>
              <a:t>Help employees understand how their individual tasks directly contribute to the company's overarching purpose and impact.</a:t>
            </a:r>
            <a:endParaRPr lang="en-US" sz="20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ppt_w</p:attrName>
                                        </p:attrNameLst>
                                      </p:cBhvr>
                                      <p:tavLst>
                                        <p:tav tm="0">
                                          <p:val>
                                            <p:fltVal val="0"/>
                                          </p:val>
                                        </p:tav>
                                        <p:tav tm="100000">
                                          <p:val>
                                            <p:strVal val="#ppt_w"/>
                                          </p:val>
                                        </p:tav>
                                      </p:tavLst>
                                    </p:anim>
                                    <p:anim calcmode="lin" valueType="num">
                                      <p:cBhvr>
                                        <p:cTn id="57" dur="500" fill="hold"/>
                                        <p:tgtEl>
                                          <p:spTgt spid="9"/>
                                        </p:tgtEl>
                                        <p:attrNameLst>
                                          <p:attrName>ppt_h</p:attrName>
                                        </p:attrNameLst>
                                      </p:cBhvr>
                                      <p:tavLst>
                                        <p:tav tm="0">
                                          <p:val>
                                            <p:fltVal val="0"/>
                                          </p:val>
                                        </p:tav>
                                        <p:tav tm="100000">
                                          <p:val>
                                            <p:strVal val="#ppt_h"/>
                                          </p:val>
                                        </p:tav>
                                      </p:tavLst>
                                    </p:anim>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 calcmode="lin" valueType="num">
                                      <p:cBhvr>
                                        <p:cTn id="91" dur="500" fill="hold"/>
                                        <p:tgtEl>
                                          <p:spTgt spid="14"/>
                                        </p:tgtEl>
                                        <p:attrNameLst>
                                          <p:attrName>ppt_w</p:attrName>
                                        </p:attrNameLst>
                                      </p:cBhvr>
                                      <p:tavLst>
                                        <p:tav tm="0">
                                          <p:val>
                                            <p:fltVal val="0"/>
                                          </p:val>
                                        </p:tav>
                                        <p:tav tm="100000">
                                          <p:val>
                                            <p:strVal val="#ppt_w"/>
                                          </p:val>
                                        </p:tav>
                                      </p:tavLst>
                                    </p:anim>
                                    <p:anim calcmode="lin" valueType="num">
                                      <p:cBhvr>
                                        <p:cTn id="92" dur="500" fill="hold"/>
                                        <p:tgtEl>
                                          <p:spTgt spid="14"/>
                                        </p:tgtEl>
                                        <p:attrNameLst>
                                          <p:attrName>ppt_h</p:attrName>
                                        </p:attrNameLst>
                                      </p:cBhvr>
                                      <p:tavLst>
                                        <p:tav tm="0">
                                          <p:val>
                                            <p:fltVal val="0"/>
                                          </p:val>
                                        </p:tav>
                                        <p:tav tm="100000">
                                          <p:val>
                                            <p:strVal val="#ppt_h"/>
                                          </p:val>
                                        </p:tav>
                                      </p:tavLst>
                                    </p:anim>
                                    <p:animEffect transition="in" filter="fade">
                                      <p:cBhvr>
                                        <p:cTn id="93" dur="500"/>
                                        <p:tgtEl>
                                          <p:spTgt spid="14"/>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5"/>
                                        </p:tgtEl>
                                        <p:attrNameLst>
                                          <p:attrName>style.visibility</p:attrName>
                                        </p:attrNameLst>
                                      </p:cBhvr>
                                      <p:to>
                                        <p:strVal val="visible"/>
                                      </p:to>
                                    </p:set>
                                    <p:anim calcmode="lin" valueType="num">
                                      <p:cBhvr>
                                        <p:cTn id="98" dur="500" fill="hold"/>
                                        <p:tgtEl>
                                          <p:spTgt spid="15"/>
                                        </p:tgtEl>
                                        <p:attrNameLst>
                                          <p:attrName>ppt_w</p:attrName>
                                        </p:attrNameLst>
                                      </p:cBhvr>
                                      <p:tavLst>
                                        <p:tav tm="0">
                                          <p:val>
                                            <p:fltVal val="0"/>
                                          </p:val>
                                        </p:tav>
                                        <p:tav tm="100000">
                                          <p:val>
                                            <p:strVal val="#ppt_w"/>
                                          </p:val>
                                        </p:tav>
                                      </p:tavLst>
                                    </p:anim>
                                    <p:anim calcmode="lin" valueType="num">
                                      <p:cBhvr>
                                        <p:cTn id="99" dur="500" fill="hold"/>
                                        <p:tgtEl>
                                          <p:spTgt spid="15"/>
                                        </p:tgtEl>
                                        <p:attrNameLst>
                                          <p:attrName>ppt_h</p:attrName>
                                        </p:attrNameLst>
                                      </p:cBhvr>
                                      <p:tavLst>
                                        <p:tav tm="0">
                                          <p:val>
                                            <p:fltVal val="0"/>
                                          </p:val>
                                        </p:tav>
                                        <p:tav tm="100000">
                                          <p:val>
                                            <p:strVal val="#ppt_h"/>
                                          </p:val>
                                        </p:tav>
                                      </p:tavLst>
                                    </p:anim>
                                    <p:animEffect transition="in" filter="fade">
                                      <p:cBhvr>
                                        <p:cTn id="10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87514"/>
            <a:ext cx="7433072" cy="483751"/>
          </a:xfrm>
          <a:prstGeom prst="rect">
            <a:avLst/>
          </a:prstGeom>
          <a:noFill/>
          <a:ln/>
        </p:spPr>
        <p:txBody>
          <a:bodyPr wrap="none" lIns="0" tIns="0" rIns="0" bIns="0" rtlCol="0" anchor="t"/>
          <a:lstStyle/>
          <a:p>
            <a:pPr marL="0" indent="0" algn="l">
              <a:lnSpc>
                <a:spcPts val="3800"/>
              </a:lnSpc>
              <a:buNone/>
            </a:pPr>
            <a:r>
              <a:rPr lang="en-US" sz="3600" dirty="0">
                <a:solidFill>
                  <a:srgbClr val="020202"/>
                </a:solidFill>
                <a:latin typeface="PT Serif" pitchFamily="34" charset="0"/>
                <a:ea typeface="PT Serif" pitchFamily="34" charset="-122"/>
                <a:cs typeface="PT Serif" pitchFamily="34" charset="-120"/>
              </a:rPr>
              <a:t>Collaboration and Teamwork Enhancement</a:t>
            </a:r>
            <a:endParaRPr lang="en-US" sz="3600" dirty="0"/>
          </a:p>
        </p:txBody>
      </p:sp>
      <p:sp>
        <p:nvSpPr>
          <p:cNvPr id="3" name="Text 1"/>
          <p:cNvSpPr/>
          <p:nvPr/>
        </p:nvSpPr>
        <p:spPr>
          <a:xfrm>
            <a:off x="793790" y="1145164"/>
            <a:ext cx="13836610" cy="596027"/>
          </a:xfrm>
          <a:prstGeom prst="rect">
            <a:avLst/>
          </a:prstGeom>
          <a:noFill/>
          <a:ln/>
        </p:spPr>
        <p:txBody>
          <a:bodyPr wrap="square" lIns="0" tIns="0" rIns="0" bIns="0" rtlCol="0" anchor="t"/>
          <a:lstStyle/>
          <a:p>
            <a:pPr marL="0" indent="0" algn="l">
              <a:lnSpc>
                <a:spcPct val="150000"/>
              </a:lnSpc>
              <a:buNone/>
            </a:pPr>
            <a:r>
              <a:rPr lang="en-US" dirty="0">
                <a:solidFill>
                  <a:srgbClr val="383838"/>
                </a:solidFill>
                <a:latin typeface="DM Sans" pitchFamily="34" charset="0"/>
                <a:ea typeface="DM Sans" pitchFamily="34" charset="-122"/>
                <a:cs typeface="DM Sans" pitchFamily="34" charset="-120"/>
              </a:rPr>
              <a:t>A thriving culture of collaboration is essential for innovation and efficiency. By investing in skills development and implementing practical strategies, organizations can foster stronger, more cohesive teams.</a:t>
            </a:r>
            <a:endParaRPr lang="en-US" dirty="0"/>
          </a:p>
        </p:txBody>
      </p:sp>
      <p:pic>
        <p:nvPicPr>
          <p:cNvPr id="4" name="Image 0" descr="preencoded.png"/>
          <p:cNvPicPr>
            <a:picLocks noChangeAspect="1"/>
          </p:cNvPicPr>
          <p:nvPr/>
        </p:nvPicPr>
        <p:blipFill>
          <a:blip r:embed="rId3"/>
          <a:stretch>
            <a:fillRect/>
          </a:stretch>
        </p:blipFill>
        <p:spPr>
          <a:xfrm>
            <a:off x="793790" y="1840357"/>
            <a:ext cx="332904" cy="415997"/>
          </a:xfrm>
          <a:prstGeom prst="rect">
            <a:avLst/>
          </a:prstGeom>
        </p:spPr>
      </p:pic>
      <p:sp>
        <p:nvSpPr>
          <p:cNvPr id="5" name="Shape 2"/>
          <p:cNvSpPr/>
          <p:nvPr/>
        </p:nvSpPr>
        <p:spPr>
          <a:xfrm>
            <a:off x="793790" y="2307312"/>
            <a:ext cx="3767138" cy="15240"/>
          </a:xfrm>
          <a:prstGeom prst="rect">
            <a:avLst/>
          </a:prstGeom>
          <a:solidFill>
            <a:srgbClr val="E04F00"/>
          </a:solidFill>
          <a:ln/>
        </p:spPr>
      </p:sp>
      <p:sp>
        <p:nvSpPr>
          <p:cNvPr id="6" name="Text 3"/>
          <p:cNvSpPr/>
          <p:nvPr/>
        </p:nvSpPr>
        <p:spPr>
          <a:xfrm>
            <a:off x="793790" y="2411492"/>
            <a:ext cx="2539008" cy="241816"/>
          </a:xfrm>
          <a:prstGeom prst="rect">
            <a:avLst/>
          </a:prstGeom>
          <a:noFill/>
          <a:ln/>
        </p:spPr>
        <p:txBody>
          <a:bodyPr wrap="none" lIns="0" tIns="0" rIns="0" bIns="0" rtlCol="0" anchor="t"/>
          <a:lstStyle/>
          <a:p>
            <a:pPr marL="0" indent="0" algn="l">
              <a:lnSpc>
                <a:spcPts val="1900"/>
              </a:lnSpc>
              <a:buNone/>
            </a:pPr>
            <a:r>
              <a:rPr lang="en-US" sz="2400" b="1" dirty="0">
                <a:solidFill>
                  <a:srgbClr val="383838"/>
                </a:solidFill>
                <a:latin typeface="PT Serif" pitchFamily="34" charset="0"/>
                <a:ea typeface="PT Serif" pitchFamily="34" charset="-122"/>
                <a:cs typeface="PT Serif" pitchFamily="34" charset="-120"/>
              </a:rPr>
              <a:t>Skills Development: Diversity</a:t>
            </a:r>
            <a:endParaRPr lang="en-US" sz="2400" b="1" dirty="0"/>
          </a:p>
        </p:txBody>
      </p:sp>
      <p:sp>
        <p:nvSpPr>
          <p:cNvPr id="7" name="Text 4"/>
          <p:cNvSpPr/>
          <p:nvPr/>
        </p:nvSpPr>
        <p:spPr>
          <a:xfrm>
            <a:off x="793790" y="2800707"/>
            <a:ext cx="5895768" cy="707231"/>
          </a:xfrm>
          <a:prstGeom prst="rect">
            <a:avLst/>
          </a:prstGeom>
          <a:noFill/>
          <a:ln/>
        </p:spPr>
        <p:txBody>
          <a:bodyPr wrap="square" lIns="0" tIns="0" rIns="0" bIns="0" rtlCol="0" anchor="t"/>
          <a:lstStyle/>
          <a:p>
            <a:pPr marL="0" indent="0" algn="l">
              <a:buNone/>
            </a:pPr>
            <a:r>
              <a:rPr lang="en-US" sz="2000" dirty="0">
                <a:solidFill>
                  <a:srgbClr val="383838"/>
                </a:solidFill>
                <a:latin typeface="DM Sans" pitchFamily="34" charset="0"/>
                <a:ea typeface="DM Sans" pitchFamily="34" charset="-122"/>
                <a:cs typeface="DM Sans" pitchFamily="34" charset="-120"/>
              </a:rPr>
              <a:t>Embrace and leverage diverse perspectives and backgrounds to enrich problem-solving and creativity within teams.</a:t>
            </a:r>
            <a:endParaRPr lang="en-US" sz="2000" dirty="0"/>
          </a:p>
        </p:txBody>
      </p:sp>
      <p:pic>
        <p:nvPicPr>
          <p:cNvPr id="8" name="Image 1" descr="preencoded.png"/>
          <p:cNvPicPr>
            <a:picLocks noChangeAspect="1"/>
          </p:cNvPicPr>
          <p:nvPr/>
        </p:nvPicPr>
        <p:blipFill>
          <a:blip r:embed="rId4"/>
          <a:stretch>
            <a:fillRect/>
          </a:stretch>
        </p:blipFill>
        <p:spPr>
          <a:xfrm>
            <a:off x="8787033" y="1811327"/>
            <a:ext cx="332904" cy="415997"/>
          </a:xfrm>
          <a:prstGeom prst="rect">
            <a:avLst/>
          </a:prstGeom>
        </p:spPr>
      </p:pic>
      <p:sp>
        <p:nvSpPr>
          <p:cNvPr id="9" name="Shape 5"/>
          <p:cNvSpPr/>
          <p:nvPr/>
        </p:nvSpPr>
        <p:spPr>
          <a:xfrm>
            <a:off x="8787033" y="2278282"/>
            <a:ext cx="3767257" cy="15240"/>
          </a:xfrm>
          <a:prstGeom prst="rect">
            <a:avLst/>
          </a:prstGeom>
          <a:solidFill>
            <a:srgbClr val="E04F00"/>
          </a:solidFill>
          <a:ln/>
        </p:spPr>
      </p:sp>
      <p:sp>
        <p:nvSpPr>
          <p:cNvPr id="10" name="Text 6"/>
          <p:cNvSpPr/>
          <p:nvPr/>
        </p:nvSpPr>
        <p:spPr>
          <a:xfrm>
            <a:off x="8787033" y="2382462"/>
            <a:ext cx="3019544" cy="241816"/>
          </a:xfrm>
          <a:prstGeom prst="rect">
            <a:avLst/>
          </a:prstGeom>
          <a:noFill/>
          <a:ln/>
        </p:spPr>
        <p:txBody>
          <a:bodyPr wrap="none" lIns="0" tIns="0" rIns="0" bIns="0" rtlCol="0" anchor="t"/>
          <a:lstStyle/>
          <a:p>
            <a:pPr marL="0" indent="0" algn="l">
              <a:lnSpc>
                <a:spcPts val="1900"/>
              </a:lnSpc>
              <a:buNone/>
            </a:pPr>
            <a:r>
              <a:rPr lang="en-US" sz="2400" b="1" dirty="0">
                <a:solidFill>
                  <a:srgbClr val="383838"/>
                </a:solidFill>
                <a:latin typeface="PT Serif" pitchFamily="34" charset="0"/>
                <a:ea typeface="PT Serif" pitchFamily="34" charset="-122"/>
                <a:cs typeface="PT Serif" pitchFamily="34" charset="-120"/>
              </a:rPr>
              <a:t>Skills Development: Rotating Roles</a:t>
            </a:r>
            <a:endParaRPr lang="en-US" sz="2400" b="1" dirty="0"/>
          </a:p>
        </p:txBody>
      </p:sp>
      <p:sp>
        <p:nvSpPr>
          <p:cNvPr id="11" name="Text 7"/>
          <p:cNvSpPr/>
          <p:nvPr/>
        </p:nvSpPr>
        <p:spPr>
          <a:xfrm>
            <a:off x="8787033" y="2771677"/>
            <a:ext cx="5895954" cy="707231"/>
          </a:xfrm>
          <a:prstGeom prst="rect">
            <a:avLst/>
          </a:prstGeom>
          <a:noFill/>
          <a:ln/>
        </p:spPr>
        <p:txBody>
          <a:bodyPr wrap="square" lIns="0" tIns="0" rIns="0" bIns="0" rtlCol="0" anchor="t"/>
          <a:lstStyle/>
          <a:p>
            <a:pPr marL="0" indent="0" algn="l">
              <a:buNone/>
            </a:pPr>
            <a:r>
              <a:rPr lang="en-US" sz="2000" dirty="0">
                <a:solidFill>
                  <a:srgbClr val="383838"/>
                </a:solidFill>
                <a:latin typeface="DM Sans" pitchFamily="34" charset="0"/>
                <a:ea typeface="DM Sans" pitchFamily="34" charset="-122"/>
                <a:cs typeface="DM Sans" pitchFamily="34" charset="-120"/>
              </a:rPr>
              <a:t>Implement job rotation and cross-functional training to broaden employee skill sets and understanding of different team functions.</a:t>
            </a:r>
            <a:endParaRPr lang="en-US" sz="2000" dirty="0"/>
          </a:p>
        </p:txBody>
      </p:sp>
      <p:pic>
        <p:nvPicPr>
          <p:cNvPr id="12" name="Image 2" descr="preencoded.png"/>
          <p:cNvPicPr>
            <a:picLocks noChangeAspect="1"/>
          </p:cNvPicPr>
          <p:nvPr/>
        </p:nvPicPr>
        <p:blipFill>
          <a:blip r:embed="rId5"/>
          <a:stretch>
            <a:fillRect/>
          </a:stretch>
        </p:blipFill>
        <p:spPr>
          <a:xfrm>
            <a:off x="793790" y="3714501"/>
            <a:ext cx="332904" cy="415997"/>
          </a:xfrm>
          <a:prstGeom prst="rect">
            <a:avLst/>
          </a:prstGeom>
        </p:spPr>
      </p:pic>
      <p:sp>
        <p:nvSpPr>
          <p:cNvPr id="13" name="Shape 8"/>
          <p:cNvSpPr/>
          <p:nvPr/>
        </p:nvSpPr>
        <p:spPr>
          <a:xfrm>
            <a:off x="793790" y="4181456"/>
            <a:ext cx="7681793" cy="15240"/>
          </a:xfrm>
          <a:prstGeom prst="rect">
            <a:avLst/>
          </a:prstGeom>
          <a:solidFill>
            <a:srgbClr val="E04F00"/>
          </a:solidFill>
          <a:ln/>
        </p:spPr>
      </p:sp>
      <p:sp>
        <p:nvSpPr>
          <p:cNvPr id="14" name="Text 9"/>
          <p:cNvSpPr/>
          <p:nvPr/>
        </p:nvSpPr>
        <p:spPr>
          <a:xfrm>
            <a:off x="793790" y="4285636"/>
            <a:ext cx="3043476" cy="241816"/>
          </a:xfrm>
          <a:prstGeom prst="rect">
            <a:avLst/>
          </a:prstGeom>
          <a:noFill/>
          <a:ln/>
        </p:spPr>
        <p:txBody>
          <a:bodyPr wrap="none" lIns="0" tIns="0" rIns="0" bIns="0" rtlCol="0" anchor="t"/>
          <a:lstStyle/>
          <a:p>
            <a:pPr marL="0" indent="0" algn="l">
              <a:lnSpc>
                <a:spcPts val="1900"/>
              </a:lnSpc>
              <a:buNone/>
            </a:pPr>
            <a:r>
              <a:rPr lang="en-US" sz="2000" b="1" dirty="0">
                <a:solidFill>
                  <a:srgbClr val="383838"/>
                </a:solidFill>
                <a:latin typeface="PT Serif" pitchFamily="34" charset="0"/>
                <a:ea typeface="PT Serif" pitchFamily="34" charset="-122"/>
                <a:cs typeface="PT Serif" pitchFamily="34" charset="-120"/>
              </a:rPr>
              <a:t>Skills Development: Cross-Training</a:t>
            </a:r>
            <a:endParaRPr lang="en-US" sz="2000" b="1" dirty="0"/>
          </a:p>
        </p:txBody>
      </p:sp>
      <p:sp>
        <p:nvSpPr>
          <p:cNvPr id="15" name="Text 10"/>
          <p:cNvSpPr/>
          <p:nvPr/>
        </p:nvSpPr>
        <p:spPr>
          <a:xfrm>
            <a:off x="793790" y="4615219"/>
            <a:ext cx="13138778" cy="581978"/>
          </a:xfrm>
          <a:prstGeom prst="rect">
            <a:avLst/>
          </a:prstGeom>
          <a:noFill/>
          <a:ln/>
        </p:spPr>
        <p:txBody>
          <a:bodyPr wrap="square" lIns="0" tIns="0" rIns="0" bIns="0" rtlCol="0" anchor="t"/>
          <a:lstStyle/>
          <a:p>
            <a:pPr marL="0" indent="0" algn="l">
              <a:lnSpc>
                <a:spcPts val="1850"/>
              </a:lnSpc>
              <a:buNone/>
            </a:pPr>
            <a:r>
              <a:rPr lang="en-US" dirty="0">
                <a:solidFill>
                  <a:srgbClr val="383838"/>
                </a:solidFill>
                <a:latin typeface="DM Sans" pitchFamily="34" charset="0"/>
                <a:ea typeface="DM Sans" pitchFamily="34" charset="-122"/>
                <a:cs typeface="DM Sans" pitchFamily="34" charset="-120"/>
              </a:rPr>
              <a:t>Encourage team members to learn each other's responsibilities, building resilience and flexibility for project continuity.</a:t>
            </a:r>
            <a:endParaRPr lang="en-US" dirty="0"/>
          </a:p>
        </p:txBody>
      </p:sp>
      <p:sp>
        <p:nvSpPr>
          <p:cNvPr id="16" name="Text 11"/>
          <p:cNvSpPr/>
          <p:nvPr/>
        </p:nvSpPr>
        <p:spPr>
          <a:xfrm>
            <a:off x="793790" y="5109489"/>
            <a:ext cx="3911679" cy="290155"/>
          </a:xfrm>
          <a:prstGeom prst="rect">
            <a:avLst/>
          </a:prstGeom>
          <a:noFill/>
          <a:ln/>
        </p:spPr>
        <p:txBody>
          <a:bodyPr wrap="none" lIns="0" tIns="0" rIns="0" bIns="0" rtlCol="0" anchor="t"/>
          <a:lstStyle/>
          <a:p>
            <a:pPr marL="0" indent="0" algn="l">
              <a:lnSpc>
                <a:spcPts val="2250"/>
              </a:lnSpc>
              <a:buNone/>
            </a:pPr>
            <a:r>
              <a:rPr lang="en-US" sz="2400" b="1" dirty="0">
                <a:solidFill>
                  <a:srgbClr val="020202"/>
                </a:solidFill>
                <a:latin typeface="PT Serif" pitchFamily="34" charset="0"/>
                <a:ea typeface="PT Serif" pitchFamily="34" charset="-122"/>
                <a:cs typeface="PT Serif" pitchFamily="34" charset="-120"/>
              </a:rPr>
              <a:t>Practical Tips for Effective Teamwork:</a:t>
            </a:r>
            <a:endParaRPr lang="en-US" sz="2400" b="1" dirty="0"/>
          </a:p>
        </p:txBody>
      </p:sp>
      <p:sp>
        <p:nvSpPr>
          <p:cNvPr id="17" name="Shape 12"/>
          <p:cNvSpPr/>
          <p:nvPr/>
        </p:nvSpPr>
        <p:spPr>
          <a:xfrm>
            <a:off x="843795" y="5513687"/>
            <a:ext cx="73700" cy="73700"/>
          </a:xfrm>
          <a:prstGeom prst="roundRect">
            <a:avLst>
              <a:gd name="adj" fmla="val 620353"/>
            </a:avLst>
          </a:prstGeom>
          <a:solidFill>
            <a:srgbClr val="E04F00"/>
          </a:solidFill>
          <a:ln/>
        </p:spPr>
      </p:sp>
      <p:sp>
        <p:nvSpPr>
          <p:cNvPr id="18" name="Text 13"/>
          <p:cNvSpPr/>
          <p:nvPr/>
        </p:nvSpPr>
        <p:spPr>
          <a:xfrm>
            <a:off x="830640" y="5644721"/>
            <a:ext cx="4829262" cy="707231"/>
          </a:xfrm>
          <a:prstGeom prst="rect">
            <a:avLst/>
          </a:prstGeom>
          <a:noFill/>
          <a:ln/>
        </p:spPr>
        <p:txBody>
          <a:bodyPr wrap="square" lIns="0" tIns="0" rIns="0" bIns="0" rtlCol="0" anchor="t"/>
          <a:lstStyle/>
          <a:p>
            <a:pPr marL="0" indent="0" algn="just">
              <a:lnSpc>
                <a:spcPts val="1850"/>
              </a:lnSpc>
              <a:buNone/>
            </a:pPr>
            <a:r>
              <a:rPr lang="en-US" b="1" dirty="0">
                <a:solidFill>
                  <a:srgbClr val="383838"/>
                </a:solidFill>
                <a:latin typeface="DM Sans" pitchFamily="34" charset="0"/>
                <a:ea typeface="DM Sans" pitchFamily="34" charset="-122"/>
                <a:cs typeface="DM Sans" pitchFamily="34" charset="-120"/>
              </a:rPr>
              <a:t>Open, transparent communication:</a:t>
            </a:r>
            <a:r>
              <a:rPr lang="en-US" dirty="0">
                <a:solidFill>
                  <a:srgbClr val="383838"/>
                </a:solidFill>
                <a:latin typeface="DM Sans" pitchFamily="34" charset="0"/>
                <a:ea typeface="DM Sans" pitchFamily="34" charset="-122"/>
                <a:cs typeface="DM Sans" pitchFamily="34" charset="-120"/>
              </a:rPr>
              <a:t> Foster an environment where information flows freely and feedback is encouraged.</a:t>
            </a:r>
            <a:endParaRPr lang="en-US" dirty="0"/>
          </a:p>
        </p:txBody>
      </p:sp>
      <p:sp>
        <p:nvSpPr>
          <p:cNvPr id="19" name="Shape 14"/>
          <p:cNvSpPr/>
          <p:nvPr/>
        </p:nvSpPr>
        <p:spPr>
          <a:xfrm>
            <a:off x="6110408" y="5502498"/>
            <a:ext cx="73700" cy="73700"/>
          </a:xfrm>
          <a:prstGeom prst="roundRect">
            <a:avLst>
              <a:gd name="adj" fmla="val 620353"/>
            </a:avLst>
          </a:prstGeom>
          <a:solidFill>
            <a:srgbClr val="E04F00"/>
          </a:solidFill>
          <a:ln/>
        </p:spPr>
      </p:sp>
      <p:sp>
        <p:nvSpPr>
          <p:cNvPr id="20" name="Text 15"/>
          <p:cNvSpPr/>
          <p:nvPr/>
        </p:nvSpPr>
        <p:spPr>
          <a:xfrm>
            <a:off x="6063019" y="5664867"/>
            <a:ext cx="5050362" cy="942975"/>
          </a:xfrm>
          <a:prstGeom prst="rect">
            <a:avLst/>
          </a:prstGeom>
          <a:noFill/>
          <a:ln/>
        </p:spPr>
        <p:txBody>
          <a:bodyPr wrap="square" lIns="0" tIns="0" rIns="0" bIns="0" rtlCol="0" anchor="t"/>
          <a:lstStyle/>
          <a:p>
            <a:pPr marL="0" indent="0" algn="just">
              <a:lnSpc>
                <a:spcPts val="1850"/>
              </a:lnSpc>
              <a:buNone/>
            </a:pPr>
            <a:r>
              <a:rPr lang="en-US" b="1" dirty="0">
                <a:solidFill>
                  <a:srgbClr val="383838"/>
                </a:solidFill>
                <a:latin typeface="DM Sans" pitchFamily="34" charset="0"/>
                <a:ea typeface="DM Sans" pitchFamily="34" charset="-122"/>
                <a:cs typeface="DM Sans" pitchFamily="34" charset="-120"/>
              </a:rPr>
              <a:t>Build trust and accountability:</a:t>
            </a:r>
            <a:r>
              <a:rPr lang="en-US" dirty="0">
                <a:solidFill>
                  <a:srgbClr val="383838"/>
                </a:solidFill>
                <a:latin typeface="DM Sans" pitchFamily="34" charset="0"/>
                <a:ea typeface="DM Sans" pitchFamily="34" charset="-122"/>
                <a:cs typeface="DM Sans" pitchFamily="34" charset="-120"/>
              </a:rPr>
              <a:t> Cultivate psychological safety where team members feel safe to take risks and are held responsible for their commitments.</a:t>
            </a:r>
            <a:endParaRPr lang="en-US" dirty="0"/>
          </a:p>
        </p:txBody>
      </p:sp>
      <p:sp>
        <p:nvSpPr>
          <p:cNvPr id="21" name="Shape 16"/>
          <p:cNvSpPr/>
          <p:nvPr/>
        </p:nvSpPr>
        <p:spPr>
          <a:xfrm>
            <a:off x="793790" y="7017008"/>
            <a:ext cx="73700" cy="73700"/>
          </a:xfrm>
          <a:prstGeom prst="roundRect">
            <a:avLst>
              <a:gd name="adj" fmla="val 620353"/>
            </a:avLst>
          </a:prstGeom>
          <a:solidFill>
            <a:srgbClr val="E04F00"/>
          </a:solidFill>
          <a:ln/>
        </p:spPr>
      </p:sp>
      <p:sp>
        <p:nvSpPr>
          <p:cNvPr id="22" name="Text 17"/>
          <p:cNvSpPr/>
          <p:nvPr/>
        </p:nvSpPr>
        <p:spPr>
          <a:xfrm>
            <a:off x="798314" y="6913867"/>
            <a:ext cx="10531318" cy="1184940"/>
          </a:xfrm>
          <a:prstGeom prst="rect">
            <a:avLst/>
          </a:prstGeom>
          <a:noFill/>
          <a:ln/>
        </p:spPr>
        <p:txBody>
          <a:bodyPr wrap="square" lIns="88900" tIns="38100" rIns="88900" bIns="38100" rtlCol="0" anchor="t">
            <a:spAutoFit/>
          </a:bodyPr>
          <a:lstStyle/>
          <a:p>
            <a:pPr marL="457200" indent="-457200" algn="just">
              <a:buFont typeface="Arial" panose="020B0604020202020204" pitchFamily="34" charset="0"/>
              <a:buChar char="•"/>
            </a:pPr>
            <a:r>
              <a:rPr lang="en-US" sz="2400" b="1" dirty="0">
                <a:solidFill>
                  <a:srgbClr val="383838"/>
                </a:solidFill>
                <a:latin typeface="DM Sans" pitchFamily="34" charset="0"/>
                <a:ea typeface="DM Sans" pitchFamily="34" charset="-122"/>
                <a:cs typeface="DM Sans" pitchFamily="34" charset="-120"/>
              </a:rPr>
              <a:t>Shared, clear goals:</a:t>
            </a:r>
            <a:r>
              <a:rPr lang="en-US" sz="2400" dirty="0">
                <a:solidFill>
                  <a:srgbClr val="383838"/>
                </a:solidFill>
                <a:latin typeface="DM Sans" pitchFamily="34" charset="0"/>
                <a:ea typeface="DM Sans" pitchFamily="34" charset="-122"/>
                <a:cs typeface="DM Sans" pitchFamily="34" charset="-120"/>
              </a:rPr>
              <a:t> Ensure all team members understand the collective objectives and their individual contribution to achieving them.</a:t>
            </a:r>
            <a:endParaRPr lang="en-US" sz="2400" dirty="0"/>
          </a:p>
        </p:txBody>
      </p:sp>
      <p:pic>
        <p:nvPicPr>
          <p:cNvPr id="23" name="Image 3" descr="preencoded.png"/>
          <p:cNvPicPr>
            <a:picLocks noChangeAspect="1"/>
          </p:cNvPicPr>
          <p:nvPr/>
        </p:nvPicPr>
        <p:blipFill>
          <a:blip r:embed="rId6"/>
          <a:stretch>
            <a:fillRect/>
          </a:stretch>
        </p:blipFill>
        <p:spPr>
          <a:xfrm>
            <a:off x="11379637" y="4965859"/>
            <a:ext cx="3250763" cy="32507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cTn>
                              </p:par>
                              <p:par>
                                <p:cTn id="53" presetID="53" presetClass="entr" presetSubtype="16"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500" fill="hold"/>
                                        <p:tgtEl>
                                          <p:spTgt spid="9"/>
                                        </p:tgtEl>
                                        <p:attrNameLst>
                                          <p:attrName>ppt_w</p:attrName>
                                        </p:attrNameLst>
                                      </p:cBhvr>
                                      <p:tavLst>
                                        <p:tav tm="0">
                                          <p:val>
                                            <p:fltVal val="0"/>
                                          </p:val>
                                        </p:tav>
                                        <p:tav tm="100000">
                                          <p:val>
                                            <p:strVal val="#ppt_w"/>
                                          </p:val>
                                        </p:tav>
                                      </p:tavLst>
                                    </p:anim>
                                    <p:anim calcmode="lin" valueType="num">
                                      <p:cBhvr>
                                        <p:cTn id="56" dur="500" fill="hold"/>
                                        <p:tgtEl>
                                          <p:spTgt spid="9"/>
                                        </p:tgtEl>
                                        <p:attrNameLst>
                                          <p:attrName>ppt_h</p:attrName>
                                        </p:attrNameLst>
                                      </p:cBhvr>
                                      <p:tavLst>
                                        <p:tav tm="0">
                                          <p:val>
                                            <p:fltVal val="0"/>
                                          </p:val>
                                        </p:tav>
                                        <p:tav tm="100000">
                                          <p:val>
                                            <p:strVal val="#ppt_h"/>
                                          </p:val>
                                        </p:tav>
                                      </p:tavLst>
                                    </p:anim>
                                    <p:animEffect transition="in" filter="fade">
                                      <p:cBhvr>
                                        <p:cTn id="57" dur="500"/>
                                        <p:tgtEl>
                                          <p:spTgt spid="9"/>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 calcmode="lin" valueType="num">
                                      <p:cBhvr>
                                        <p:cTn id="67" dur="500" fill="hold"/>
                                        <p:tgtEl>
                                          <p:spTgt spid="11"/>
                                        </p:tgtEl>
                                        <p:attrNameLst>
                                          <p:attrName>ppt_w</p:attrName>
                                        </p:attrNameLst>
                                      </p:cBhvr>
                                      <p:tavLst>
                                        <p:tav tm="0">
                                          <p:val>
                                            <p:fltVal val="0"/>
                                          </p:val>
                                        </p:tav>
                                        <p:tav tm="100000">
                                          <p:val>
                                            <p:strVal val="#ppt_w"/>
                                          </p:val>
                                        </p:tav>
                                      </p:tavLst>
                                    </p:anim>
                                    <p:anim calcmode="lin" valueType="num">
                                      <p:cBhvr>
                                        <p:cTn id="68" dur="500" fill="hold"/>
                                        <p:tgtEl>
                                          <p:spTgt spid="11"/>
                                        </p:tgtEl>
                                        <p:attrNameLst>
                                          <p:attrName>ppt_h</p:attrName>
                                        </p:attrNameLst>
                                      </p:cBhvr>
                                      <p:tavLst>
                                        <p:tav tm="0">
                                          <p:val>
                                            <p:fltVal val="0"/>
                                          </p:val>
                                        </p:tav>
                                        <p:tav tm="100000">
                                          <p:val>
                                            <p:strVal val="#ppt_h"/>
                                          </p:val>
                                        </p:tav>
                                      </p:tavLst>
                                    </p:anim>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500" fill="hold"/>
                                        <p:tgtEl>
                                          <p:spTgt spid="12"/>
                                        </p:tgtEl>
                                        <p:attrNameLst>
                                          <p:attrName>ppt_w</p:attrName>
                                        </p:attrNameLst>
                                      </p:cBhvr>
                                      <p:tavLst>
                                        <p:tav tm="0">
                                          <p:val>
                                            <p:fltVal val="0"/>
                                          </p:val>
                                        </p:tav>
                                        <p:tav tm="100000">
                                          <p:val>
                                            <p:strVal val="#ppt_w"/>
                                          </p:val>
                                        </p:tav>
                                      </p:tavLst>
                                    </p:anim>
                                    <p:anim calcmode="lin" valueType="num">
                                      <p:cBhvr>
                                        <p:cTn id="75" dur="500" fill="hold"/>
                                        <p:tgtEl>
                                          <p:spTgt spid="12"/>
                                        </p:tgtEl>
                                        <p:attrNameLst>
                                          <p:attrName>ppt_h</p:attrName>
                                        </p:attrNameLst>
                                      </p:cBhvr>
                                      <p:tavLst>
                                        <p:tav tm="0">
                                          <p:val>
                                            <p:fltVal val="0"/>
                                          </p:val>
                                        </p:tav>
                                        <p:tav tm="100000">
                                          <p:val>
                                            <p:strVal val="#ppt_h"/>
                                          </p:val>
                                        </p:tav>
                                      </p:tavLst>
                                    </p:anim>
                                    <p:animEffect transition="in" filter="fade">
                                      <p:cBhvr>
                                        <p:cTn id="76" dur="500"/>
                                        <p:tgtEl>
                                          <p:spTgt spid="12"/>
                                        </p:tgtEl>
                                      </p:cBhvr>
                                    </p:animEffect>
                                  </p:childTnLst>
                                </p:cTn>
                              </p:par>
                              <p:par>
                                <p:cTn id="77" presetID="53" presetClass="entr" presetSubtype="16"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500" fill="hold"/>
                                        <p:tgtEl>
                                          <p:spTgt spid="14"/>
                                        </p:tgtEl>
                                        <p:attrNameLst>
                                          <p:attrName>ppt_w</p:attrName>
                                        </p:attrNameLst>
                                      </p:cBhvr>
                                      <p:tavLst>
                                        <p:tav tm="0">
                                          <p:val>
                                            <p:fltVal val="0"/>
                                          </p:val>
                                        </p:tav>
                                        <p:tav tm="100000">
                                          <p:val>
                                            <p:strVal val="#ppt_w"/>
                                          </p:val>
                                        </p:tav>
                                      </p:tavLst>
                                    </p:anim>
                                    <p:anim calcmode="lin" valueType="num">
                                      <p:cBhvr>
                                        <p:cTn id="85" dur="500" fill="hold"/>
                                        <p:tgtEl>
                                          <p:spTgt spid="14"/>
                                        </p:tgtEl>
                                        <p:attrNameLst>
                                          <p:attrName>ppt_h</p:attrName>
                                        </p:attrNameLst>
                                      </p:cBhvr>
                                      <p:tavLst>
                                        <p:tav tm="0">
                                          <p:val>
                                            <p:fltVal val="0"/>
                                          </p:val>
                                        </p:tav>
                                        <p:tav tm="100000">
                                          <p:val>
                                            <p:strVal val="#ppt_h"/>
                                          </p:val>
                                        </p:tav>
                                      </p:tavLst>
                                    </p:anim>
                                    <p:animEffect transition="in" filter="fade">
                                      <p:cBhvr>
                                        <p:cTn id="86" dur="500"/>
                                        <p:tgtEl>
                                          <p:spTgt spid="14"/>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fltVal val="0"/>
                                          </p:val>
                                        </p:tav>
                                        <p:tav tm="100000">
                                          <p:val>
                                            <p:strVal val="#ppt_w"/>
                                          </p:val>
                                        </p:tav>
                                      </p:tavLst>
                                    </p:anim>
                                    <p:anim calcmode="lin" valueType="num">
                                      <p:cBhvr>
                                        <p:cTn id="92" dur="500" fill="hold"/>
                                        <p:tgtEl>
                                          <p:spTgt spid="15"/>
                                        </p:tgtEl>
                                        <p:attrNameLst>
                                          <p:attrName>ppt_h</p:attrName>
                                        </p:attrNameLst>
                                      </p:cBhvr>
                                      <p:tavLst>
                                        <p:tav tm="0">
                                          <p:val>
                                            <p:fltVal val="0"/>
                                          </p:val>
                                        </p:tav>
                                        <p:tav tm="100000">
                                          <p:val>
                                            <p:strVal val="#ppt_h"/>
                                          </p:val>
                                        </p:tav>
                                      </p:tavLst>
                                    </p:anim>
                                    <p:animEffect transition="in" filter="fade">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6"/>
                                        </p:tgtEl>
                                        <p:attrNameLst>
                                          <p:attrName>style.visibility</p:attrName>
                                        </p:attrNameLst>
                                      </p:cBhvr>
                                      <p:to>
                                        <p:strVal val="visible"/>
                                      </p:to>
                                    </p:set>
                                    <p:anim calcmode="lin" valueType="num">
                                      <p:cBhvr>
                                        <p:cTn id="98" dur="500" fill="hold"/>
                                        <p:tgtEl>
                                          <p:spTgt spid="16"/>
                                        </p:tgtEl>
                                        <p:attrNameLst>
                                          <p:attrName>ppt_w</p:attrName>
                                        </p:attrNameLst>
                                      </p:cBhvr>
                                      <p:tavLst>
                                        <p:tav tm="0">
                                          <p:val>
                                            <p:fltVal val="0"/>
                                          </p:val>
                                        </p:tav>
                                        <p:tav tm="100000">
                                          <p:val>
                                            <p:strVal val="#ppt_w"/>
                                          </p:val>
                                        </p:tav>
                                      </p:tavLst>
                                    </p:anim>
                                    <p:anim calcmode="lin" valueType="num">
                                      <p:cBhvr>
                                        <p:cTn id="99" dur="500" fill="hold"/>
                                        <p:tgtEl>
                                          <p:spTgt spid="16"/>
                                        </p:tgtEl>
                                        <p:attrNameLst>
                                          <p:attrName>ppt_h</p:attrName>
                                        </p:attrNameLst>
                                      </p:cBhvr>
                                      <p:tavLst>
                                        <p:tav tm="0">
                                          <p:val>
                                            <p:fltVal val="0"/>
                                          </p:val>
                                        </p:tav>
                                        <p:tav tm="100000">
                                          <p:val>
                                            <p:strVal val="#ppt_h"/>
                                          </p:val>
                                        </p:tav>
                                      </p:tavLst>
                                    </p:anim>
                                    <p:animEffect transition="in" filter="fade">
                                      <p:cBhvr>
                                        <p:cTn id="100" dur="50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nodeType="clickEffect">
                                  <p:stCondLst>
                                    <p:cond delay="0"/>
                                  </p:stCondLst>
                                  <p:childTnLst>
                                    <p:set>
                                      <p:cBhvr>
                                        <p:cTn id="104" dur="1" fill="hold">
                                          <p:stCondLst>
                                            <p:cond delay="0"/>
                                          </p:stCondLst>
                                        </p:cTn>
                                        <p:tgtEl>
                                          <p:spTgt spid="17"/>
                                        </p:tgtEl>
                                        <p:attrNameLst>
                                          <p:attrName>style.visibility</p:attrName>
                                        </p:attrNameLst>
                                      </p:cBhvr>
                                      <p:to>
                                        <p:strVal val="visible"/>
                                      </p:to>
                                    </p:set>
                                    <p:anim calcmode="lin" valueType="num">
                                      <p:cBhvr>
                                        <p:cTn id="105" dur="500" fill="hold"/>
                                        <p:tgtEl>
                                          <p:spTgt spid="17"/>
                                        </p:tgtEl>
                                        <p:attrNameLst>
                                          <p:attrName>ppt_w</p:attrName>
                                        </p:attrNameLst>
                                      </p:cBhvr>
                                      <p:tavLst>
                                        <p:tav tm="0">
                                          <p:val>
                                            <p:fltVal val="0"/>
                                          </p:val>
                                        </p:tav>
                                        <p:tav tm="100000">
                                          <p:val>
                                            <p:strVal val="#ppt_w"/>
                                          </p:val>
                                        </p:tav>
                                      </p:tavLst>
                                    </p:anim>
                                    <p:anim calcmode="lin" valueType="num">
                                      <p:cBhvr>
                                        <p:cTn id="106" dur="500" fill="hold"/>
                                        <p:tgtEl>
                                          <p:spTgt spid="17"/>
                                        </p:tgtEl>
                                        <p:attrNameLst>
                                          <p:attrName>ppt_h</p:attrName>
                                        </p:attrNameLst>
                                      </p:cBhvr>
                                      <p:tavLst>
                                        <p:tav tm="0">
                                          <p:val>
                                            <p:fltVal val="0"/>
                                          </p:val>
                                        </p:tav>
                                        <p:tav tm="100000">
                                          <p:val>
                                            <p:strVal val="#ppt_h"/>
                                          </p:val>
                                        </p:tav>
                                      </p:tavLst>
                                    </p:anim>
                                    <p:animEffect transition="in" filter="fade">
                                      <p:cBhvr>
                                        <p:cTn id="107" dur="500"/>
                                        <p:tgtEl>
                                          <p:spTgt spid="17"/>
                                        </p:tgtEl>
                                      </p:cBhvr>
                                    </p:animEffect>
                                  </p:childTnLst>
                                </p:cTn>
                              </p:par>
                              <p:par>
                                <p:cTn id="108" presetID="53" presetClass="entr" presetSubtype="16" fill="hold" grpId="0" nodeType="withEffect">
                                  <p:stCondLst>
                                    <p:cond delay="0"/>
                                  </p:stCondLst>
                                  <p:childTnLst>
                                    <p:set>
                                      <p:cBhvr>
                                        <p:cTn id="109" dur="1" fill="hold">
                                          <p:stCondLst>
                                            <p:cond delay="0"/>
                                          </p:stCondLst>
                                        </p:cTn>
                                        <p:tgtEl>
                                          <p:spTgt spid="18"/>
                                        </p:tgtEl>
                                        <p:attrNameLst>
                                          <p:attrName>style.visibility</p:attrName>
                                        </p:attrNameLst>
                                      </p:cBhvr>
                                      <p:to>
                                        <p:strVal val="visible"/>
                                      </p:to>
                                    </p:set>
                                    <p:anim calcmode="lin" valueType="num">
                                      <p:cBhvr>
                                        <p:cTn id="110" dur="500" fill="hold"/>
                                        <p:tgtEl>
                                          <p:spTgt spid="18"/>
                                        </p:tgtEl>
                                        <p:attrNameLst>
                                          <p:attrName>ppt_w</p:attrName>
                                        </p:attrNameLst>
                                      </p:cBhvr>
                                      <p:tavLst>
                                        <p:tav tm="0">
                                          <p:val>
                                            <p:fltVal val="0"/>
                                          </p:val>
                                        </p:tav>
                                        <p:tav tm="100000">
                                          <p:val>
                                            <p:strVal val="#ppt_w"/>
                                          </p:val>
                                        </p:tav>
                                      </p:tavLst>
                                    </p:anim>
                                    <p:anim calcmode="lin" valueType="num">
                                      <p:cBhvr>
                                        <p:cTn id="111" dur="500" fill="hold"/>
                                        <p:tgtEl>
                                          <p:spTgt spid="18"/>
                                        </p:tgtEl>
                                        <p:attrNameLst>
                                          <p:attrName>ppt_h</p:attrName>
                                        </p:attrNameLst>
                                      </p:cBhvr>
                                      <p:tavLst>
                                        <p:tav tm="0">
                                          <p:val>
                                            <p:fltVal val="0"/>
                                          </p:val>
                                        </p:tav>
                                        <p:tav tm="100000">
                                          <p:val>
                                            <p:strVal val="#ppt_h"/>
                                          </p:val>
                                        </p:tav>
                                      </p:tavLst>
                                    </p:anim>
                                    <p:animEffect transition="in" filter="fade">
                                      <p:cBhvr>
                                        <p:cTn id="112" dur="500"/>
                                        <p:tgtEl>
                                          <p:spTgt spid="18"/>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 calcmode="lin" valueType="num">
                                      <p:cBhvr>
                                        <p:cTn id="117" dur="500" fill="hold"/>
                                        <p:tgtEl>
                                          <p:spTgt spid="19"/>
                                        </p:tgtEl>
                                        <p:attrNameLst>
                                          <p:attrName>ppt_w</p:attrName>
                                        </p:attrNameLst>
                                      </p:cBhvr>
                                      <p:tavLst>
                                        <p:tav tm="0">
                                          <p:val>
                                            <p:fltVal val="0"/>
                                          </p:val>
                                        </p:tav>
                                        <p:tav tm="100000">
                                          <p:val>
                                            <p:strVal val="#ppt_w"/>
                                          </p:val>
                                        </p:tav>
                                      </p:tavLst>
                                    </p:anim>
                                    <p:anim calcmode="lin" valueType="num">
                                      <p:cBhvr>
                                        <p:cTn id="118" dur="500" fill="hold"/>
                                        <p:tgtEl>
                                          <p:spTgt spid="19"/>
                                        </p:tgtEl>
                                        <p:attrNameLst>
                                          <p:attrName>ppt_h</p:attrName>
                                        </p:attrNameLst>
                                      </p:cBhvr>
                                      <p:tavLst>
                                        <p:tav tm="0">
                                          <p:val>
                                            <p:fltVal val="0"/>
                                          </p:val>
                                        </p:tav>
                                        <p:tav tm="100000">
                                          <p:val>
                                            <p:strVal val="#ppt_h"/>
                                          </p:val>
                                        </p:tav>
                                      </p:tavLst>
                                    </p:anim>
                                    <p:animEffect transition="in" filter="fade">
                                      <p:cBhvr>
                                        <p:cTn id="119" dur="500"/>
                                        <p:tgtEl>
                                          <p:spTgt spid="19"/>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20"/>
                                        </p:tgtEl>
                                        <p:attrNameLst>
                                          <p:attrName>style.visibility</p:attrName>
                                        </p:attrNameLst>
                                      </p:cBhvr>
                                      <p:to>
                                        <p:strVal val="visible"/>
                                      </p:to>
                                    </p:set>
                                    <p:anim calcmode="lin" valueType="num">
                                      <p:cBhvr>
                                        <p:cTn id="122" dur="500" fill="hold"/>
                                        <p:tgtEl>
                                          <p:spTgt spid="20"/>
                                        </p:tgtEl>
                                        <p:attrNameLst>
                                          <p:attrName>ppt_w</p:attrName>
                                        </p:attrNameLst>
                                      </p:cBhvr>
                                      <p:tavLst>
                                        <p:tav tm="0">
                                          <p:val>
                                            <p:fltVal val="0"/>
                                          </p:val>
                                        </p:tav>
                                        <p:tav tm="100000">
                                          <p:val>
                                            <p:strVal val="#ppt_w"/>
                                          </p:val>
                                        </p:tav>
                                      </p:tavLst>
                                    </p:anim>
                                    <p:anim calcmode="lin" valueType="num">
                                      <p:cBhvr>
                                        <p:cTn id="123" dur="500" fill="hold"/>
                                        <p:tgtEl>
                                          <p:spTgt spid="20"/>
                                        </p:tgtEl>
                                        <p:attrNameLst>
                                          <p:attrName>ppt_h</p:attrName>
                                        </p:attrNameLst>
                                      </p:cBhvr>
                                      <p:tavLst>
                                        <p:tav tm="0">
                                          <p:val>
                                            <p:fltVal val="0"/>
                                          </p:val>
                                        </p:tav>
                                        <p:tav tm="100000">
                                          <p:val>
                                            <p:strVal val="#ppt_h"/>
                                          </p:val>
                                        </p:tav>
                                      </p:tavLst>
                                    </p:anim>
                                    <p:animEffect transition="in" filter="fade">
                                      <p:cBhvr>
                                        <p:cTn id="124" dur="500"/>
                                        <p:tgtEl>
                                          <p:spTgt spid="20"/>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21"/>
                                        </p:tgtEl>
                                        <p:attrNameLst>
                                          <p:attrName>style.visibility</p:attrName>
                                        </p:attrNameLst>
                                      </p:cBhvr>
                                      <p:to>
                                        <p:strVal val="visible"/>
                                      </p:to>
                                    </p:set>
                                    <p:anim calcmode="lin" valueType="num">
                                      <p:cBhvr>
                                        <p:cTn id="129" dur="500" fill="hold"/>
                                        <p:tgtEl>
                                          <p:spTgt spid="21"/>
                                        </p:tgtEl>
                                        <p:attrNameLst>
                                          <p:attrName>ppt_w</p:attrName>
                                        </p:attrNameLst>
                                      </p:cBhvr>
                                      <p:tavLst>
                                        <p:tav tm="0">
                                          <p:val>
                                            <p:fltVal val="0"/>
                                          </p:val>
                                        </p:tav>
                                        <p:tav tm="100000">
                                          <p:val>
                                            <p:strVal val="#ppt_w"/>
                                          </p:val>
                                        </p:tav>
                                      </p:tavLst>
                                    </p:anim>
                                    <p:anim calcmode="lin" valueType="num">
                                      <p:cBhvr>
                                        <p:cTn id="130" dur="500" fill="hold"/>
                                        <p:tgtEl>
                                          <p:spTgt spid="21"/>
                                        </p:tgtEl>
                                        <p:attrNameLst>
                                          <p:attrName>ppt_h</p:attrName>
                                        </p:attrNameLst>
                                      </p:cBhvr>
                                      <p:tavLst>
                                        <p:tav tm="0">
                                          <p:val>
                                            <p:fltVal val="0"/>
                                          </p:val>
                                        </p:tav>
                                        <p:tav tm="100000">
                                          <p:val>
                                            <p:strVal val="#ppt_h"/>
                                          </p:val>
                                        </p:tav>
                                      </p:tavLst>
                                    </p:anim>
                                    <p:animEffect transition="in" filter="fade">
                                      <p:cBhvr>
                                        <p:cTn id="131" dur="500"/>
                                        <p:tgtEl>
                                          <p:spTgt spid="21"/>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22"/>
                                        </p:tgtEl>
                                        <p:attrNameLst>
                                          <p:attrName>style.visibility</p:attrName>
                                        </p:attrNameLst>
                                      </p:cBhvr>
                                      <p:to>
                                        <p:strVal val="visible"/>
                                      </p:to>
                                    </p:set>
                                    <p:anim calcmode="lin" valueType="num">
                                      <p:cBhvr>
                                        <p:cTn id="134" dur="500" fill="hold"/>
                                        <p:tgtEl>
                                          <p:spTgt spid="22"/>
                                        </p:tgtEl>
                                        <p:attrNameLst>
                                          <p:attrName>ppt_w</p:attrName>
                                        </p:attrNameLst>
                                      </p:cBhvr>
                                      <p:tavLst>
                                        <p:tav tm="0">
                                          <p:val>
                                            <p:fltVal val="0"/>
                                          </p:val>
                                        </p:tav>
                                        <p:tav tm="100000">
                                          <p:val>
                                            <p:strVal val="#ppt_w"/>
                                          </p:val>
                                        </p:tav>
                                      </p:tavLst>
                                    </p:anim>
                                    <p:anim calcmode="lin" valueType="num">
                                      <p:cBhvr>
                                        <p:cTn id="135" dur="500" fill="hold"/>
                                        <p:tgtEl>
                                          <p:spTgt spid="22"/>
                                        </p:tgtEl>
                                        <p:attrNameLst>
                                          <p:attrName>ppt_h</p:attrName>
                                        </p:attrNameLst>
                                      </p:cBhvr>
                                      <p:tavLst>
                                        <p:tav tm="0">
                                          <p:val>
                                            <p:fltVal val="0"/>
                                          </p:val>
                                        </p:tav>
                                        <p:tav tm="100000">
                                          <p:val>
                                            <p:strVal val="#ppt_h"/>
                                          </p:val>
                                        </p:tav>
                                      </p:tavLst>
                                    </p:anim>
                                    <p:animEffect transition="in" filter="fade">
                                      <p:cBhvr>
                                        <p:cTn id="1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10" grpId="0" animBg="1"/>
      <p:bldP spid="11" grpId="0" animBg="1"/>
      <p:bldP spid="14" grpId="0" animBg="1"/>
      <p:bldP spid="15" grpId="0" animBg="1"/>
      <p:bldP spid="16" grpId="0" animBg="1"/>
      <p:bldP spid="18" grpId="0" animBg="1"/>
      <p:bldP spid="20"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3648"/>
          </a:xfrm>
          <a:prstGeom prst="rect">
            <a:avLst/>
          </a:prstGeom>
        </p:spPr>
      </p:pic>
      <p:sp>
        <p:nvSpPr>
          <p:cNvPr id="3" name="Text 0"/>
          <p:cNvSpPr/>
          <p:nvPr/>
        </p:nvSpPr>
        <p:spPr>
          <a:xfrm>
            <a:off x="672465" y="528399"/>
            <a:ext cx="7799070" cy="724204"/>
          </a:xfrm>
          <a:prstGeom prst="rect">
            <a:avLst/>
          </a:prstGeom>
          <a:noFill/>
          <a:ln/>
        </p:spPr>
        <p:txBody>
          <a:bodyPr wrap="square" lIns="0" tIns="0" rIns="0" bIns="0" rtlCol="0" anchor="t"/>
          <a:lstStyle/>
          <a:p>
            <a:pPr marL="0" indent="0" algn="l">
              <a:lnSpc>
                <a:spcPts val="4700"/>
              </a:lnSpc>
              <a:buNone/>
            </a:pPr>
            <a:r>
              <a:rPr lang="en-US" sz="3750" b="1" dirty="0">
                <a:solidFill>
                  <a:srgbClr val="000000"/>
                </a:solidFill>
                <a:latin typeface="ZapfHumnst BT" panose="020B0502050508020304" pitchFamily="34" charset="0"/>
                <a:ea typeface="Inter Bold" pitchFamily="34" charset="-122"/>
                <a:cs typeface="Inter Bold" pitchFamily="34" charset="-120"/>
              </a:rPr>
              <a:t>Understanding Organizational Culture</a:t>
            </a:r>
            <a:endParaRPr lang="en-US" sz="3750" dirty="0">
              <a:latin typeface="ZapfHumnst BT" panose="020B0502050508020304" pitchFamily="34" charset="0"/>
            </a:endParaRPr>
          </a:p>
        </p:txBody>
      </p:sp>
      <p:sp>
        <p:nvSpPr>
          <p:cNvPr id="4" name="Text 1"/>
          <p:cNvSpPr/>
          <p:nvPr/>
        </p:nvSpPr>
        <p:spPr>
          <a:xfrm>
            <a:off x="768429" y="1275910"/>
            <a:ext cx="7799070" cy="2295012"/>
          </a:xfrm>
          <a:prstGeom prst="rect">
            <a:avLst/>
          </a:prstGeom>
          <a:noFill/>
          <a:ln/>
        </p:spPr>
        <p:txBody>
          <a:bodyPr wrap="square" lIns="0" tIns="0" rIns="0" bIns="0" rtlCol="0" anchor="t"/>
          <a:lstStyle/>
          <a:p>
            <a:pPr marL="0" indent="0" algn="just">
              <a:buNone/>
            </a:pPr>
            <a:r>
              <a:rPr lang="en-US" sz="2000" dirty="0">
                <a:solidFill>
                  <a:srgbClr val="272525"/>
                </a:solidFill>
                <a:latin typeface="ZapfHumnst BT" panose="020B0502050508020304" pitchFamily="34" charset="0"/>
                <a:ea typeface="Inter" pitchFamily="34" charset="-122"/>
                <a:cs typeface="Inter" pitchFamily="34" charset="-120"/>
              </a:rPr>
              <a:t>Organizational culture is a powerful force that </a:t>
            </a:r>
            <a:r>
              <a:rPr lang="en-US" sz="2000" b="1" dirty="0">
                <a:solidFill>
                  <a:srgbClr val="FF0000"/>
                </a:solidFill>
                <a:latin typeface="ZapfHumnst BT" panose="020B0502050508020304" pitchFamily="34" charset="0"/>
                <a:ea typeface="Inter" pitchFamily="34" charset="-122"/>
                <a:cs typeface="Inter" pitchFamily="34" charset="-120"/>
              </a:rPr>
              <a:t>shapes employee behavior, influences decision-making, and impacts overall company success</a:t>
            </a:r>
            <a:r>
              <a:rPr lang="en-US" sz="2000" dirty="0">
                <a:solidFill>
                  <a:srgbClr val="272525"/>
                </a:solidFill>
                <a:latin typeface="ZapfHumnst BT" panose="020B0502050508020304" pitchFamily="34" charset="0"/>
                <a:ea typeface="Inter" pitchFamily="34" charset="-122"/>
                <a:cs typeface="Inter" pitchFamily="34" charset="-120"/>
              </a:rPr>
              <a:t>. The dynamics of organizational culture encompass its elements, </a:t>
            </a:r>
            <a:r>
              <a:rPr lang="en-US" sz="2000" b="1" dirty="0">
                <a:solidFill>
                  <a:srgbClr val="FF0000"/>
                </a:solidFill>
                <a:latin typeface="ZapfHumnst BT" panose="020B0502050508020304" pitchFamily="34" charset="0"/>
                <a:ea typeface="Inter" pitchFamily="34" charset="-122"/>
                <a:cs typeface="Inter" pitchFamily="34" charset="-120"/>
              </a:rPr>
              <a:t>leadership's role</a:t>
            </a:r>
            <a:r>
              <a:rPr lang="en-US" sz="2000" dirty="0">
                <a:solidFill>
                  <a:srgbClr val="272525"/>
                </a:solidFill>
                <a:latin typeface="ZapfHumnst BT" panose="020B0502050508020304" pitchFamily="34" charset="0"/>
                <a:ea typeface="Inter" pitchFamily="34" charset="-122"/>
                <a:cs typeface="Inter" pitchFamily="34" charset="-120"/>
              </a:rPr>
              <a:t>, </a:t>
            </a:r>
            <a:r>
              <a:rPr lang="en-US" sz="2000" b="1" dirty="0">
                <a:solidFill>
                  <a:srgbClr val="FF0000"/>
                </a:solidFill>
                <a:latin typeface="ZapfHumnst BT" panose="020B0502050508020304" pitchFamily="34" charset="0"/>
                <a:ea typeface="Inter" pitchFamily="34" charset="-122"/>
                <a:cs typeface="Inter" pitchFamily="34" charset="-120"/>
              </a:rPr>
              <a:t>assessment strategies</a:t>
            </a:r>
            <a:r>
              <a:rPr lang="en-US" sz="2000" dirty="0">
                <a:solidFill>
                  <a:srgbClr val="272525"/>
                </a:solidFill>
                <a:latin typeface="ZapfHumnst BT" panose="020B0502050508020304" pitchFamily="34" charset="0"/>
                <a:ea typeface="Inter" pitchFamily="34" charset="-122"/>
                <a:cs typeface="Inter" pitchFamily="34" charset="-120"/>
              </a:rPr>
              <a:t>, </a:t>
            </a:r>
            <a:r>
              <a:rPr lang="en-US" sz="2000" b="1" dirty="0">
                <a:solidFill>
                  <a:srgbClr val="FF0000"/>
                </a:solidFill>
                <a:latin typeface="ZapfHumnst BT" panose="020B0502050508020304" pitchFamily="34" charset="0"/>
                <a:ea typeface="Inter" pitchFamily="34" charset="-122"/>
                <a:cs typeface="Inter" pitchFamily="34" charset="-120"/>
              </a:rPr>
              <a:t>climate differences</a:t>
            </a:r>
            <a:r>
              <a:rPr lang="en-US" sz="2000" dirty="0">
                <a:solidFill>
                  <a:srgbClr val="272525"/>
                </a:solidFill>
                <a:latin typeface="ZapfHumnst BT" panose="020B0502050508020304" pitchFamily="34" charset="0"/>
                <a:ea typeface="Inter" pitchFamily="34" charset="-122"/>
                <a:cs typeface="Inter" pitchFamily="34" charset="-120"/>
              </a:rPr>
              <a:t>, </a:t>
            </a:r>
            <a:r>
              <a:rPr lang="en-US" sz="2000" b="1" dirty="0">
                <a:solidFill>
                  <a:srgbClr val="FF0000"/>
                </a:solidFill>
                <a:latin typeface="ZapfHumnst BT" panose="020B0502050508020304" pitchFamily="34" charset="0"/>
                <a:ea typeface="Inter" pitchFamily="34" charset="-122"/>
                <a:cs typeface="Inter" pitchFamily="34" charset="-120"/>
              </a:rPr>
              <a:t>subcultures</a:t>
            </a:r>
            <a:r>
              <a:rPr lang="en-US" sz="2000" dirty="0">
                <a:solidFill>
                  <a:srgbClr val="272525"/>
                </a:solidFill>
                <a:latin typeface="ZapfHumnst BT" panose="020B0502050508020304" pitchFamily="34" charset="0"/>
                <a:ea typeface="Inter" pitchFamily="34" charset="-122"/>
                <a:cs typeface="Inter" pitchFamily="34" charset="-120"/>
              </a:rPr>
              <a:t>, </a:t>
            </a:r>
            <a:r>
              <a:rPr lang="en-US" sz="2000" b="1" dirty="0">
                <a:solidFill>
                  <a:srgbClr val="FF0000"/>
                </a:solidFill>
                <a:latin typeface="ZapfHumnst BT" panose="020B0502050508020304" pitchFamily="34" charset="0"/>
                <a:ea typeface="Inter" pitchFamily="34" charset="-122"/>
                <a:cs typeface="Inter" pitchFamily="34" charset="-120"/>
              </a:rPr>
              <a:t>types</a:t>
            </a:r>
            <a:r>
              <a:rPr lang="en-US" sz="2000" dirty="0">
                <a:solidFill>
                  <a:srgbClr val="272525"/>
                </a:solidFill>
                <a:latin typeface="ZapfHumnst BT" panose="020B0502050508020304" pitchFamily="34" charset="0"/>
                <a:ea typeface="Inter" pitchFamily="34" charset="-122"/>
                <a:cs typeface="Inter" pitchFamily="34" charset="-120"/>
              </a:rPr>
              <a:t>, the impact of digitalization, theoretical frameworks, and how it drives collaboration and purpose-driven work.</a:t>
            </a:r>
            <a:endParaRPr lang="en-US" sz="2000" dirty="0">
              <a:latin typeface="ZapfHumnst BT" panose="020B0502050508020304" pitchFamily="34" charset="0"/>
            </a:endParaRPr>
          </a:p>
        </p:txBody>
      </p:sp>
      <p:sp>
        <p:nvSpPr>
          <p:cNvPr id="5" name="Shape 2"/>
          <p:cNvSpPr/>
          <p:nvPr/>
        </p:nvSpPr>
        <p:spPr>
          <a:xfrm>
            <a:off x="672465" y="3770590"/>
            <a:ext cx="3803452" cy="1871305"/>
          </a:xfrm>
          <a:prstGeom prst="roundRect">
            <a:avLst>
              <a:gd name="adj" fmla="val 4313"/>
            </a:avLst>
          </a:prstGeom>
          <a:solidFill>
            <a:srgbClr val="4950BC"/>
          </a:solidFill>
          <a:ln w="7620">
            <a:solidFill>
              <a:srgbClr val="6269D5"/>
            </a:solidFill>
            <a:prstDash val="solid"/>
          </a:ln>
        </p:spPr>
      </p:sp>
      <p:sp>
        <p:nvSpPr>
          <p:cNvPr id="6" name="Text 3"/>
          <p:cNvSpPr/>
          <p:nvPr/>
        </p:nvSpPr>
        <p:spPr>
          <a:xfrm>
            <a:off x="872133" y="3970258"/>
            <a:ext cx="2401848" cy="300157"/>
          </a:xfrm>
          <a:prstGeom prst="rect">
            <a:avLst/>
          </a:prstGeom>
          <a:noFill/>
          <a:ln/>
        </p:spPr>
        <p:txBody>
          <a:bodyPr wrap="none" lIns="0" tIns="0" rIns="0" bIns="0" rtlCol="0" anchor="t"/>
          <a:lstStyle/>
          <a:p>
            <a:pPr marL="0" indent="0" algn="l">
              <a:lnSpc>
                <a:spcPts val="2350"/>
              </a:lnSpc>
              <a:buNone/>
            </a:pPr>
            <a:r>
              <a:rPr lang="en-US" sz="1850" b="1" dirty="0">
                <a:solidFill>
                  <a:srgbClr val="FFFFFF"/>
                </a:solidFill>
                <a:latin typeface="ZapfHumnst BT" panose="020B0502050508020304" pitchFamily="34" charset="0"/>
                <a:ea typeface="Inter Bold" pitchFamily="34" charset="-122"/>
                <a:cs typeface="Inter Bold" pitchFamily="34" charset="-120"/>
              </a:rPr>
              <a:t>Key Influences</a:t>
            </a:r>
            <a:endParaRPr lang="en-US" sz="1850" dirty="0">
              <a:latin typeface="ZapfHumnst BT" panose="020B0502050508020304" pitchFamily="34" charset="0"/>
            </a:endParaRPr>
          </a:p>
        </p:txBody>
      </p:sp>
      <p:sp>
        <p:nvSpPr>
          <p:cNvPr id="7" name="Text 4"/>
          <p:cNvSpPr/>
          <p:nvPr/>
        </p:nvSpPr>
        <p:spPr>
          <a:xfrm>
            <a:off x="872133" y="4385667"/>
            <a:ext cx="3404116"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FFFFFF"/>
                </a:solidFill>
                <a:latin typeface="ZapfHumnst BT" panose="020B0502050508020304" pitchFamily="34" charset="0"/>
                <a:ea typeface="Inter" pitchFamily="34" charset="-122"/>
                <a:cs typeface="Inter" pitchFamily="34" charset="-120"/>
              </a:rPr>
              <a:t>Employee behavior</a:t>
            </a:r>
            <a:endParaRPr lang="en-US" sz="1500" dirty="0">
              <a:latin typeface="ZapfHumnst BT" panose="020B0502050508020304" pitchFamily="34" charset="0"/>
            </a:endParaRPr>
          </a:p>
        </p:txBody>
      </p:sp>
      <p:sp>
        <p:nvSpPr>
          <p:cNvPr id="8" name="Text 5"/>
          <p:cNvSpPr/>
          <p:nvPr/>
        </p:nvSpPr>
        <p:spPr>
          <a:xfrm>
            <a:off x="872133" y="4760238"/>
            <a:ext cx="3404116"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FFFFFF"/>
                </a:solidFill>
                <a:latin typeface="ZapfHumnst BT" panose="020B0502050508020304" pitchFamily="34" charset="0"/>
                <a:ea typeface="Inter" pitchFamily="34" charset="-122"/>
                <a:cs typeface="Inter" pitchFamily="34" charset="-120"/>
              </a:rPr>
              <a:t>Decision-making processes</a:t>
            </a:r>
            <a:endParaRPr lang="en-US" sz="1500" dirty="0">
              <a:latin typeface="ZapfHumnst BT" panose="020B0502050508020304" pitchFamily="34" charset="0"/>
            </a:endParaRPr>
          </a:p>
        </p:txBody>
      </p:sp>
      <p:sp>
        <p:nvSpPr>
          <p:cNvPr id="9" name="Text 6"/>
          <p:cNvSpPr/>
          <p:nvPr/>
        </p:nvSpPr>
        <p:spPr>
          <a:xfrm>
            <a:off x="872133" y="5134808"/>
            <a:ext cx="3404116"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FFFFFF"/>
                </a:solidFill>
                <a:latin typeface="ZapfHumnst BT" panose="020B0502050508020304" pitchFamily="34" charset="0"/>
                <a:ea typeface="Inter" pitchFamily="34" charset="-122"/>
                <a:cs typeface="Inter" pitchFamily="34" charset="-120"/>
              </a:rPr>
              <a:t>Overall company success</a:t>
            </a:r>
            <a:endParaRPr lang="en-US" sz="1500" dirty="0">
              <a:latin typeface="ZapfHumnst BT" panose="020B0502050508020304" pitchFamily="34" charset="0"/>
            </a:endParaRPr>
          </a:p>
        </p:txBody>
      </p:sp>
      <p:sp>
        <p:nvSpPr>
          <p:cNvPr id="10" name="Shape 7"/>
          <p:cNvSpPr/>
          <p:nvPr/>
        </p:nvSpPr>
        <p:spPr>
          <a:xfrm>
            <a:off x="4667964" y="3770590"/>
            <a:ext cx="3803571" cy="1871305"/>
          </a:xfrm>
          <a:prstGeom prst="roundRect">
            <a:avLst>
              <a:gd name="adj" fmla="val 4313"/>
            </a:avLst>
          </a:prstGeom>
          <a:solidFill>
            <a:srgbClr val="DADBF1"/>
          </a:solidFill>
          <a:ln w="7620">
            <a:solidFill>
              <a:srgbClr val="C0C1D7"/>
            </a:solidFill>
            <a:prstDash val="solid"/>
          </a:ln>
        </p:spPr>
      </p:sp>
      <p:sp>
        <p:nvSpPr>
          <p:cNvPr id="11" name="Text 8"/>
          <p:cNvSpPr/>
          <p:nvPr/>
        </p:nvSpPr>
        <p:spPr>
          <a:xfrm>
            <a:off x="4867632" y="3970258"/>
            <a:ext cx="2401848" cy="300157"/>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ZapfHumnst BT" panose="020B0502050508020304" pitchFamily="34" charset="0"/>
                <a:ea typeface="Inter Bold" pitchFamily="34" charset="-122"/>
                <a:cs typeface="Inter Bold" pitchFamily="34" charset="-120"/>
              </a:rPr>
              <a:t>Core Components</a:t>
            </a:r>
            <a:endParaRPr lang="en-US" sz="1850" dirty="0">
              <a:latin typeface="ZapfHumnst BT" panose="020B0502050508020304" pitchFamily="34" charset="0"/>
            </a:endParaRPr>
          </a:p>
        </p:txBody>
      </p:sp>
      <p:sp>
        <p:nvSpPr>
          <p:cNvPr id="12" name="Text 9"/>
          <p:cNvSpPr/>
          <p:nvPr/>
        </p:nvSpPr>
        <p:spPr>
          <a:xfrm>
            <a:off x="4867632" y="4385667"/>
            <a:ext cx="3404235"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Cultural elements</a:t>
            </a:r>
            <a:endParaRPr lang="en-US" sz="1500" dirty="0">
              <a:latin typeface="ZapfHumnst BT" panose="020B0502050508020304" pitchFamily="34" charset="0"/>
            </a:endParaRPr>
          </a:p>
        </p:txBody>
      </p:sp>
      <p:sp>
        <p:nvSpPr>
          <p:cNvPr id="13" name="Text 10"/>
          <p:cNvSpPr/>
          <p:nvPr/>
        </p:nvSpPr>
        <p:spPr>
          <a:xfrm>
            <a:off x="4867632" y="4760238"/>
            <a:ext cx="3404235"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Leadership's role</a:t>
            </a:r>
            <a:endParaRPr lang="en-US" sz="1500" dirty="0">
              <a:latin typeface="ZapfHumnst BT" panose="020B0502050508020304" pitchFamily="34" charset="0"/>
            </a:endParaRPr>
          </a:p>
        </p:txBody>
      </p:sp>
      <p:sp>
        <p:nvSpPr>
          <p:cNvPr id="14" name="Text 11"/>
          <p:cNvSpPr/>
          <p:nvPr/>
        </p:nvSpPr>
        <p:spPr>
          <a:xfrm>
            <a:off x="4867632" y="5134808"/>
            <a:ext cx="3404235"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Assessment strategies</a:t>
            </a:r>
            <a:endParaRPr lang="en-US" sz="1500" dirty="0">
              <a:latin typeface="ZapfHumnst BT" panose="020B0502050508020304" pitchFamily="34" charset="0"/>
            </a:endParaRPr>
          </a:p>
        </p:txBody>
      </p:sp>
      <p:sp>
        <p:nvSpPr>
          <p:cNvPr id="15" name="Shape 12"/>
          <p:cNvSpPr/>
          <p:nvPr/>
        </p:nvSpPr>
        <p:spPr>
          <a:xfrm>
            <a:off x="672465" y="5833943"/>
            <a:ext cx="7799070" cy="1871305"/>
          </a:xfrm>
          <a:prstGeom prst="roundRect">
            <a:avLst>
              <a:gd name="adj" fmla="val 4313"/>
            </a:avLst>
          </a:prstGeom>
          <a:solidFill>
            <a:srgbClr val="DADBF1"/>
          </a:solidFill>
          <a:ln w="7620">
            <a:solidFill>
              <a:srgbClr val="C0C1D7"/>
            </a:solidFill>
            <a:prstDash val="solid"/>
          </a:ln>
        </p:spPr>
      </p:sp>
      <p:sp>
        <p:nvSpPr>
          <p:cNvPr id="16" name="Text 13"/>
          <p:cNvSpPr/>
          <p:nvPr/>
        </p:nvSpPr>
        <p:spPr>
          <a:xfrm>
            <a:off x="872133" y="6033611"/>
            <a:ext cx="2401848" cy="300157"/>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ZapfHumnst BT" panose="020B0502050508020304" pitchFamily="34" charset="0"/>
                <a:ea typeface="Inter Bold" pitchFamily="34" charset="-122"/>
                <a:cs typeface="Inter Bold" pitchFamily="34" charset="-120"/>
              </a:rPr>
              <a:t>Modern Factors</a:t>
            </a:r>
            <a:endParaRPr lang="en-US" sz="1850" dirty="0">
              <a:latin typeface="ZapfHumnst BT" panose="020B0502050508020304" pitchFamily="34" charset="0"/>
            </a:endParaRPr>
          </a:p>
        </p:txBody>
      </p:sp>
      <p:sp>
        <p:nvSpPr>
          <p:cNvPr id="17" name="Text 14"/>
          <p:cNvSpPr/>
          <p:nvPr/>
        </p:nvSpPr>
        <p:spPr>
          <a:xfrm>
            <a:off x="872133" y="6449020"/>
            <a:ext cx="7399734"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Digitalization impact</a:t>
            </a:r>
            <a:endParaRPr lang="en-US" sz="1500" dirty="0">
              <a:latin typeface="ZapfHumnst BT" panose="020B0502050508020304" pitchFamily="34" charset="0"/>
            </a:endParaRPr>
          </a:p>
        </p:txBody>
      </p:sp>
      <p:sp>
        <p:nvSpPr>
          <p:cNvPr id="18" name="Text 15"/>
          <p:cNvSpPr/>
          <p:nvPr/>
        </p:nvSpPr>
        <p:spPr>
          <a:xfrm>
            <a:off x="872133" y="6823591"/>
            <a:ext cx="7399734"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Theoretical frameworks</a:t>
            </a:r>
            <a:endParaRPr lang="en-US" sz="1500" dirty="0">
              <a:latin typeface="ZapfHumnst BT" panose="020B0502050508020304" pitchFamily="34" charset="0"/>
            </a:endParaRPr>
          </a:p>
        </p:txBody>
      </p:sp>
      <p:sp>
        <p:nvSpPr>
          <p:cNvPr id="19" name="Text 16"/>
          <p:cNvSpPr/>
          <p:nvPr/>
        </p:nvSpPr>
        <p:spPr>
          <a:xfrm>
            <a:off x="872133" y="7198162"/>
            <a:ext cx="7399734" cy="307419"/>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272525"/>
                </a:solidFill>
                <a:latin typeface="ZapfHumnst BT" panose="020B0502050508020304" pitchFamily="34" charset="0"/>
                <a:ea typeface="Inter" pitchFamily="34" charset="-122"/>
                <a:cs typeface="Inter" pitchFamily="34" charset="-120"/>
              </a:rPr>
              <a:t>Collaboration drivers</a:t>
            </a:r>
            <a:endParaRPr lang="en-US" sz="15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p:cTn id="47" dur="500" fill="hold"/>
                                        <p:tgtEl>
                                          <p:spTgt spid="9"/>
                                        </p:tgtEl>
                                        <p:attrNameLst>
                                          <p:attrName>ppt_w</p:attrName>
                                        </p:attrNameLst>
                                      </p:cBhvr>
                                      <p:tavLst>
                                        <p:tav tm="0">
                                          <p:val>
                                            <p:fltVal val="0"/>
                                          </p:val>
                                        </p:tav>
                                        <p:tav tm="100000">
                                          <p:val>
                                            <p:strVal val="#ppt_w"/>
                                          </p:val>
                                        </p:tav>
                                      </p:tavLst>
                                    </p:anim>
                                    <p:anim calcmode="lin" valueType="num">
                                      <p:cBhvr>
                                        <p:cTn id="48" dur="500" fill="hold"/>
                                        <p:tgtEl>
                                          <p:spTgt spid="9"/>
                                        </p:tgtEl>
                                        <p:attrNameLst>
                                          <p:attrName>ppt_h</p:attrName>
                                        </p:attrNameLst>
                                      </p:cBhvr>
                                      <p:tavLst>
                                        <p:tav tm="0">
                                          <p:val>
                                            <p:fltVal val="0"/>
                                          </p:val>
                                        </p:tav>
                                        <p:tav tm="100000">
                                          <p:val>
                                            <p:strVal val="#ppt_h"/>
                                          </p:val>
                                        </p:tav>
                                      </p:tavLst>
                                    </p:anim>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Effect transition="in" filter="fade">
                                      <p:cBhvr>
                                        <p:cTn id="56" dur="500"/>
                                        <p:tgtEl>
                                          <p:spTgt spid="10"/>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p:cTn id="66" dur="500" fill="hold"/>
                                        <p:tgtEl>
                                          <p:spTgt spid="12"/>
                                        </p:tgtEl>
                                        <p:attrNameLst>
                                          <p:attrName>ppt_w</p:attrName>
                                        </p:attrNameLst>
                                      </p:cBhvr>
                                      <p:tavLst>
                                        <p:tav tm="0">
                                          <p:val>
                                            <p:fltVal val="0"/>
                                          </p:val>
                                        </p:tav>
                                        <p:tav tm="100000">
                                          <p:val>
                                            <p:strVal val="#ppt_w"/>
                                          </p:val>
                                        </p:tav>
                                      </p:tavLst>
                                    </p:anim>
                                    <p:anim calcmode="lin" valueType="num">
                                      <p:cBhvr>
                                        <p:cTn id="67" dur="500" fill="hold"/>
                                        <p:tgtEl>
                                          <p:spTgt spid="12"/>
                                        </p:tgtEl>
                                        <p:attrNameLst>
                                          <p:attrName>ppt_h</p:attrName>
                                        </p:attrNameLst>
                                      </p:cBhvr>
                                      <p:tavLst>
                                        <p:tav tm="0">
                                          <p:val>
                                            <p:fltVal val="0"/>
                                          </p:val>
                                        </p:tav>
                                        <p:tav tm="100000">
                                          <p:val>
                                            <p:strVal val="#ppt_h"/>
                                          </p:val>
                                        </p:tav>
                                      </p:tavLst>
                                    </p:anim>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p:cTn id="80" dur="500" fill="hold"/>
                                        <p:tgtEl>
                                          <p:spTgt spid="14"/>
                                        </p:tgtEl>
                                        <p:attrNameLst>
                                          <p:attrName>ppt_w</p:attrName>
                                        </p:attrNameLst>
                                      </p:cBhvr>
                                      <p:tavLst>
                                        <p:tav tm="0">
                                          <p:val>
                                            <p:fltVal val="0"/>
                                          </p:val>
                                        </p:tav>
                                        <p:tav tm="100000">
                                          <p:val>
                                            <p:strVal val="#ppt_w"/>
                                          </p:val>
                                        </p:tav>
                                      </p:tavLst>
                                    </p:anim>
                                    <p:anim calcmode="lin" valueType="num">
                                      <p:cBhvr>
                                        <p:cTn id="81" dur="500" fill="hold"/>
                                        <p:tgtEl>
                                          <p:spTgt spid="14"/>
                                        </p:tgtEl>
                                        <p:attrNameLst>
                                          <p:attrName>ppt_h</p:attrName>
                                        </p:attrNameLst>
                                      </p:cBhvr>
                                      <p:tavLst>
                                        <p:tav tm="0">
                                          <p:val>
                                            <p:fltVal val="0"/>
                                          </p:val>
                                        </p:tav>
                                        <p:tav tm="100000">
                                          <p:val>
                                            <p:strVal val="#ppt_h"/>
                                          </p:val>
                                        </p:tav>
                                      </p:tavLst>
                                    </p:anim>
                                    <p:animEffect transition="in" filter="fade">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 calcmode="lin" valueType="num">
                                      <p:cBhvr>
                                        <p:cTn id="87" dur="500" fill="hold"/>
                                        <p:tgtEl>
                                          <p:spTgt spid="15"/>
                                        </p:tgtEl>
                                        <p:attrNameLst>
                                          <p:attrName>ppt_w</p:attrName>
                                        </p:attrNameLst>
                                      </p:cBhvr>
                                      <p:tavLst>
                                        <p:tav tm="0">
                                          <p:val>
                                            <p:fltVal val="0"/>
                                          </p:val>
                                        </p:tav>
                                        <p:tav tm="100000">
                                          <p:val>
                                            <p:strVal val="#ppt_w"/>
                                          </p:val>
                                        </p:tav>
                                      </p:tavLst>
                                    </p:anim>
                                    <p:anim calcmode="lin" valueType="num">
                                      <p:cBhvr>
                                        <p:cTn id="88" dur="500" fill="hold"/>
                                        <p:tgtEl>
                                          <p:spTgt spid="15"/>
                                        </p:tgtEl>
                                        <p:attrNameLst>
                                          <p:attrName>ppt_h</p:attrName>
                                        </p:attrNameLst>
                                      </p:cBhvr>
                                      <p:tavLst>
                                        <p:tav tm="0">
                                          <p:val>
                                            <p:fltVal val="0"/>
                                          </p:val>
                                        </p:tav>
                                        <p:tav tm="100000">
                                          <p:val>
                                            <p:strVal val="#ppt_h"/>
                                          </p:val>
                                        </p:tav>
                                      </p:tavLst>
                                    </p:anim>
                                    <p:animEffect transition="in" filter="fade">
                                      <p:cBhvr>
                                        <p:cTn id="89" dur="500"/>
                                        <p:tgtEl>
                                          <p:spTgt spid="15"/>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 calcmode="lin" valueType="num">
                                      <p:cBhvr>
                                        <p:cTn id="92" dur="500" fill="hold"/>
                                        <p:tgtEl>
                                          <p:spTgt spid="16"/>
                                        </p:tgtEl>
                                        <p:attrNameLst>
                                          <p:attrName>ppt_w</p:attrName>
                                        </p:attrNameLst>
                                      </p:cBhvr>
                                      <p:tavLst>
                                        <p:tav tm="0">
                                          <p:val>
                                            <p:fltVal val="0"/>
                                          </p:val>
                                        </p:tav>
                                        <p:tav tm="100000">
                                          <p:val>
                                            <p:strVal val="#ppt_w"/>
                                          </p:val>
                                        </p:tav>
                                      </p:tavLst>
                                    </p:anim>
                                    <p:anim calcmode="lin" valueType="num">
                                      <p:cBhvr>
                                        <p:cTn id="93" dur="500" fill="hold"/>
                                        <p:tgtEl>
                                          <p:spTgt spid="16"/>
                                        </p:tgtEl>
                                        <p:attrNameLst>
                                          <p:attrName>ppt_h</p:attrName>
                                        </p:attrNameLst>
                                      </p:cBhvr>
                                      <p:tavLst>
                                        <p:tav tm="0">
                                          <p:val>
                                            <p:fltVal val="0"/>
                                          </p:val>
                                        </p:tav>
                                        <p:tav tm="100000">
                                          <p:val>
                                            <p:strVal val="#ppt_h"/>
                                          </p:val>
                                        </p:tav>
                                      </p:tavLst>
                                    </p:anim>
                                    <p:animEffect transition="in" filter="fade">
                                      <p:cBhvr>
                                        <p:cTn id="94" dur="500"/>
                                        <p:tgtEl>
                                          <p:spTgt spid="16"/>
                                        </p:tgtEl>
                                      </p:cBhvr>
                                    </p:animEffect>
                                  </p:childTnLst>
                                </p:cTn>
                              </p:par>
                            </p:childTnLst>
                          </p:cTn>
                        </p:par>
                      </p:childTnLst>
                    </p:cTn>
                  </p:par>
                  <p:par>
                    <p:cTn id="95" fill="hold">
                      <p:stCondLst>
                        <p:cond delay="indefinite"/>
                      </p:stCondLst>
                      <p:childTnLst>
                        <p:par>
                          <p:cTn id="96" fill="hold">
                            <p:stCondLst>
                              <p:cond delay="0"/>
                            </p:stCondLst>
                            <p:childTnLst>
                              <p:par>
                                <p:cTn id="97" presetID="53" presetClass="entr" presetSubtype="16" fill="hold" grpId="0" nodeType="clickEffect">
                                  <p:stCondLst>
                                    <p:cond delay="0"/>
                                  </p:stCondLst>
                                  <p:childTnLst>
                                    <p:set>
                                      <p:cBhvr>
                                        <p:cTn id="98" dur="1" fill="hold">
                                          <p:stCondLst>
                                            <p:cond delay="0"/>
                                          </p:stCondLst>
                                        </p:cTn>
                                        <p:tgtEl>
                                          <p:spTgt spid="17"/>
                                        </p:tgtEl>
                                        <p:attrNameLst>
                                          <p:attrName>style.visibility</p:attrName>
                                        </p:attrNameLst>
                                      </p:cBhvr>
                                      <p:to>
                                        <p:strVal val="visible"/>
                                      </p:to>
                                    </p:set>
                                    <p:anim calcmode="lin" valueType="num">
                                      <p:cBhvr>
                                        <p:cTn id="99" dur="500" fill="hold"/>
                                        <p:tgtEl>
                                          <p:spTgt spid="17"/>
                                        </p:tgtEl>
                                        <p:attrNameLst>
                                          <p:attrName>ppt_w</p:attrName>
                                        </p:attrNameLst>
                                      </p:cBhvr>
                                      <p:tavLst>
                                        <p:tav tm="0">
                                          <p:val>
                                            <p:fltVal val="0"/>
                                          </p:val>
                                        </p:tav>
                                        <p:tav tm="100000">
                                          <p:val>
                                            <p:strVal val="#ppt_w"/>
                                          </p:val>
                                        </p:tav>
                                      </p:tavLst>
                                    </p:anim>
                                    <p:anim calcmode="lin" valueType="num">
                                      <p:cBhvr>
                                        <p:cTn id="100" dur="500" fill="hold"/>
                                        <p:tgtEl>
                                          <p:spTgt spid="17"/>
                                        </p:tgtEl>
                                        <p:attrNameLst>
                                          <p:attrName>ppt_h</p:attrName>
                                        </p:attrNameLst>
                                      </p:cBhvr>
                                      <p:tavLst>
                                        <p:tav tm="0">
                                          <p:val>
                                            <p:fltVal val="0"/>
                                          </p:val>
                                        </p:tav>
                                        <p:tav tm="100000">
                                          <p:val>
                                            <p:strVal val="#ppt_h"/>
                                          </p:val>
                                        </p:tav>
                                      </p:tavLst>
                                    </p:anim>
                                    <p:animEffect transition="in" filter="fade">
                                      <p:cBhvr>
                                        <p:cTn id="101" dur="500"/>
                                        <p:tgtEl>
                                          <p:spTgt spid="17"/>
                                        </p:tgtEl>
                                      </p:cBhvr>
                                    </p:animEffect>
                                  </p:childTnLst>
                                </p:cTn>
                              </p:par>
                            </p:childTnLst>
                          </p:cTn>
                        </p:par>
                      </p:childTnLst>
                    </p:cTn>
                  </p:par>
                  <p:par>
                    <p:cTn id="102" fill="hold">
                      <p:stCondLst>
                        <p:cond delay="indefinite"/>
                      </p:stCondLst>
                      <p:childTnLst>
                        <p:par>
                          <p:cTn id="103" fill="hold">
                            <p:stCondLst>
                              <p:cond delay="0"/>
                            </p:stCondLst>
                            <p:childTnLst>
                              <p:par>
                                <p:cTn id="104" presetID="53" presetClass="entr" presetSubtype="16"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 calcmode="lin" valueType="num">
                                      <p:cBhvr>
                                        <p:cTn id="106" dur="500" fill="hold"/>
                                        <p:tgtEl>
                                          <p:spTgt spid="18"/>
                                        </p:tgtEl>
                                        <p:attrNameLst>
                                          <p:attrName>ppt_w</p:attrName>
                                        </p:attrNameLst>
                                      </p:cBhvr>
                                      <p:tavLst>
                                        <p:tav tm="0">
                                          <p:val>
                                            <p:fltVal val="0"/>
                                          </p:val>
                                        </p:tav>
                                        <p:tav tm="100000">
                                          <p:val>
                                            <p:strVal val="#ppt_w"/>
                                          </p:val>
                                        </p:tav>
                                      </p:tavLst>
                                    </p:anim>
                                    <p:anim calcmode="lin" valueType="num">
                                      <p:cBhvr>
                                        <p:cTn id="107" dur="500" fill="hold"/>
                                        <p:tgtEl>
                                          <p:spTgt spid="18"/>
                                        </p:tgtEl>
                                        <p:attrNameLst>
                                          <p:attrName>ppt_h</p:attrName>
                                        </p:attrNameLst>
                                      </p:cBhvr>
                                      <p:tavLst>
                                        <p:tav tm="0">
                                          <p:val>
                                            <p:fltVal val="0"/>
                                          </p:val>
                                        </p:tav>
                                        <p:tav tm="100000">
                                          <p:val>
                                            <p:strVal val="#ppt_h"/>
                                          </p:val>
                                        </p:tav>
                                      </p:tavLst>
                                    </p:anim>
                                    <p:animEffect transition="in" filter="fade">
                                      <p:cBhvr>
                                        <p:cTn id="108" dur="500"/>
                                        <p:tgtEl>
                                          <p:spTgt spid="18"/>
                                        </p:tgtEl>
                                      </p:cBhvr>
                                    </p:animEffect>
                                  </p:childTnLst>
                                </p:cTn>
                              </p:par>
                            </p:childTnLst>
                          </p:cTn>
                        </p:par>
                      </p:childTnLst>
                    </p:cTn>
                  </p:par>
                  <p:par>
                    <p:cTn id="109" fill="hold">
                      <p:stCondLst>
                        <p:cond delay="indefinite"/>
                      </p:stCondLst>
                      <p:childTnLst>
                        <p:par>
                          <p:cTn id="110" fill="hold">
                            <p:stCondLst>
                              <p:cond delay="0"/>
                            </p:stCondLst>
                            <p:childTnLst>
                              <p:par>
                                <p:cTn id="111" presetID="53" presetClass="entr" presetSubtype="16" fill="hold" grpId="0" nodeType="clickEffect">
                                  <p:stCondLst>
                                    <p:cond delay="0"/>
                                  </p:stCondLst>
                                  <p:childTnLst>
                                    <p:set>
                                      <p:cBhvr>
                                        <p:cTn id="112" dur="1" fill="hold">
                                          <p:stCondLst>
                                            <p:cond delay="0"/>
                                          </p:stCondLst>
                                        </p:cTn>
                                        <p:tgtEl>
                                          <p:spTgt spid="19"/>
                                        </p:tgtEl>
                                        <p:attrNameLst>
                                          <p:attrName>style.visibility</p:attrName>
                                        </p:attrNameLst>
                                      </p:cBhvr>
                                      <p:to>
                                        <p:strVal val="visible"/>
                                      </p:to>
                                    </p:set>
                                    <p:anim calcmode="lin" valueType="num">
                                      <p:cBhvr>
                                        <p:cTn id="113" dur="500" fill="hold"/>
                                        <p:tgtEl>
                                          <p:spTgt spid="19"/>
                                        </p:tgtEl>
                                        <p:attrNameLst>
                                          <p:attrName>ppt_w</p:attrName>
                                        </p:attrNameLst>
                                      </p:cBhvr>
                                      <p:tavLst>
                                        <p:tav tm="0">
                                          <p:val>
                                            <p:fltVal val="0"/>
                                          </p:val>
                                        </p:tav>
                                        <p:tav tm="100000">
                                          <p:val>
                                            <p:strVal val="#ppt_w"/>
                                          </p:val>
                                        </p:tav>
                                      </p:tavLst>
                                    </p:anim>
                                    <p:anim calcmode="lin" valueType="num">
                                      <p:cBhvr>
                                        <p:cTn id="114" dur="500" fill="hold"/>
                                        <p:tgtEl>
                                          <p:spTgt spid="19"/>
                                        </p:tgtEl>
                                        <p:attrNameLst>
                                          <p:attrName>ppt_h</p:attrName>
                                        </p:attrNameLst>
                                      </p:cBhvr>
                                      <p:tavLst>
                                        <p:tav tm="0">
                                          <p:val>
                                            <p:fltVal val="0"/>
                                          </p:val>
                                        </p:tav>
                                        <p:tav tm="100000">
                                          <p:val>
                                            <p:strVal val="#ppt_h"/>
                                          </p:val>
                                        </p:tav>
                                      </p:tavLst>
                                    </p:anim>
                                    <p:animEffect transition="in" filter="fade">
                                      <p:cBhvr>
                                        <p:cTn id="1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8" grpId="0" animBg="1"/>
      <p:bldP spid="9" grpId="0" animBg="1"/>
      <p:bldP spid="11" grpId="0" animBg="1"/>
      <p:bldP spid="12" grpId="0" animBg="1"/>
      <p:bldP spid="13" grpId="0" animBg="1"/>
      <p:bldP spid="14" grpId="0" animBg="1"/>
      <p:bldP spid="16" grpId="0" animBg="1"/>
      <p:bldP spid="17"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93790" y="807602"/>
            <a:ext cx="11947803" cy="708779"/>
          </a:xfrm>
          <a:prstGeom prst="rect">
            <a:avLst/>
          </a:prstGeom>
          <a:noFill/>
          <a:ln/>
        </p:spPr>
        <p:txBody>
          <a:bodyPr wrap="none" lIns="0" tIns="0" rIns="0" bIns="0" rtlCol="0" anchor="t"/>
          <a:lstStyle/>
          <a:p>
            <a:pPr marL="0" indent="0" algn="l">
              <a:lnSpc>
                <a:spcPts val="5550"/>
              </a:lnSpc>
              <a:buNone/>
            </a:pPr>
            <a:r>
              <a:rPr lang="en-US" sz="5400" b="1" dirty="0">
                <a:solidFill>
                  <a:srgbClr val="FFFFFF"/>
                </a:solidFill>
                <a:latin typeface="Inter Bold" pitchFamily="34" charset="0"/>
                <a:ea typeface="Inter Bold" pitchFamily="34" charset="-122"/>
                <a:cs typeface="Inter Bold" pitchFamily="34" charset="-120"/>
              </a:rPr>
              <a:t>Culture's Influence on Actions and Choices</a:t>
            </a:r>
            <a:endParaRPr lang="en-US" sz="5400" dirty="0"/>
          </a:p>
        </p:txBody>
      </p:sp>
      <p:sp>
        <p:nvSpPr>
          <p:cNvPr id="5" name="Text 2"/>
          <p:cNvSpPr/>
          <p:nvPr/>
        </p:nvSpPr>
        <p:spPr>
          <a:xfrm>
            <a:off x="793789" y="1798439"/>
            <a:ext cx="13042821" cy="1088708"/>
          </a:xfrm>
          <a:prstGeom prst="rect">
            <a:avLst/>
          </a:prstGeom>
          <a:noFill/>
          <a:ln/>
        </p:spPr>
        <p:txBody>
          <a:bodyPr wrap="square" lIns="0" tIns="0" rIns="0" bIns="0" rtlCol="0" anchor="t"/>
          <a:lstStyle/>
          <a:p>
            <a:pPr marL="0" indent="0" algn="l">
              <a:lnSpc>
                <a:spcPts val="2850"/>
              </a:lnSpc>
              <a:buNone/>
            </a:pPr>
            <a:r>
              <a:rPr lang="en-US" sz="2400" dirty="0">
                <a:solidFill>
                  <a:srgbClr val="FFFFFF"/>
                </a:solidFill>
                <a:latin typeface="Inter" pitchFamily="34" charset="0"/>
                <a:ea typeface="Inter" pitchFamily="34" charset="-122"/>
                <a:cs typeface="Inter" pitchFamily="34" charset="-120"/>
              </a:rPr>
              <a:t>Organizational culture provides shared values, norms, and expected behaviors that guide how employees act and make decisions. This impacts everything from daily workflow to long-term strategic moves, shaping crucial aspects of organizational life.</a:t>
            </a:r>
            <a:endParaRPr lang="en-US" sz="2400" dirty="0"/>
          </a:p>
        </p:txBody>
      </p:sp>
      <p:sp>
        <p:nvSpPr>
          <p:cNvPr id="6" name="Text 3"/>
          <p:cNvSpPr/>
          <p:nvPr/>
        </p:nvSpPr>
        <p:spPr>
          <a:xfrm>
            <a:off x="1530905" y="3415257"/>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FFFFFF"/>
                </a:solidFill>
                <a:latin typeface="Inter Bold" pitchFamily="34" charset="0"/>
                <a:ea typeface="Inter Bold" pitchFamily="34" charset="-122"/>
                <a:cs typeface="Inter Bold" pitchFamily="34" charset="-120"/>
              </a:rPr>
              <a:t>Risk Tolerance</a:t>
            </a:r>
            <a:endParaRPr lang="en-US" sz="3200" dirty="0"/>
          </a:p>
        </p:txBody>
      </p:sp>
      <p:sp>
        <p:nvSpPr>
          <p:cNvPr id="7" name="Text 4"/>
          <p:cNvSpPr/>
          <p:nvPr/>
        </p:nvSpPr>
        <p:spPr>
          <a:xfrm>
            <a:off x="1530905" y="3905676"/>
            <a:ext cx="5642491" cy="1088708"/>
          </a:xfrm>
          <a:prstGeom prst="rect">
            <a:avLst/>
          </a:prstGeom>
          <a:noFill/>
          <a:ln/>
        </p:spPr>
        <p:txBody>
          <a:bodyPr wrap="square" lIns="0" tIns="0" rIns="0" bIns="0" rtlCol="0" anchor="t"/>
          <a:lstStyle/>
          <a:p>
            <a:pPr marL="0" indent="0" algn="l">
              <a:lnSpc>
                <a:spcPts val="2850"/>
              </a:lnSpc>
              <a:buNone/>
            </a:pPr>
            <a:r>
              <a:rPr lang="en-US" sz="2400" dirty="0">
                <a:solidFill>
                  <a:srgbClr val="FFFFFF"/>
                </a:solidFill>
                <a:latin typeface="Inter" pitchFamily="34" charset="0"/>
                <a:ea typeface="Inter" pitchFamily="34" charset="-122"/>
                <a:cs typeface="Inter" pitchFamily="34" charset="-120"/>
              </a:rPr>
              <a:t>Defines how individuals and teams perceive and manage risks, encouraging or discouraging innovation.</a:t>
            </a:r>
            <a:endParaRPr lang="en-US" sz="2400" dirty="0"/>
          </a:p>
        </p:txBody>
      </p:sp>
      <p:sp>
        <p:nvSpPr>
          <p:cNvPr id="8" name="Text 5"/>
          <p:cNvSpPr/>
          <p:nvPr/>
        </p:nvSpPr>
        <p:spPr>
          <a:xfrm>
            <a:off x="8193999" y="3415257"/>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FFFFFF"/>
                </a:solidFill>
                <a:latin typeface="Inter Bold" pitchFamily="34" charset="0"/>
                <a:ea typeface="Inter Bold" pitchFamily="34" charset="-122"/>
                <a:cs typeface="Inter Bold" pitchFamily="34" charset="-120"/>
              </a:rPr>
              <a:t>Transparency</a:t>
            </a:r>
            <a:endParaRPr lang="en-US" sz="3200" dirty="0"/>
          </a:p>
        </p:txBody>
      </p:sp>
      <p:sp>
        <p:nvSpPr>
          <p:cNvPr id="9" name="Text 6"/>
          <p:cNvSpPr/>
          <p:nvPr/>
        </p:nvSpPr>
        <p:spPr>
          <a:xfrm>
            <a:off x="8193999" y="3905676"/>
            <a:ext cx="5642610" cy="1088708"/>
          </a:xfrm>
          <a:prstGeom prst="rect">
            <a:avLst/>
          </a:prstGeom>
          <a:noFill/>
          <a:ln/>
        </p:spPr>
        <p:txBody>
          <a:bodyPr wrap="square" lIns="0" tIns="0" rIns="0" bIns="0" rtlCol="0" anchor="t"/>
          <a:lstStyle/>
          <a:p>
            <a:pPr marL="0" indent="0" algn="l">
              <a:lnSpc>
                <a:spcPts val="2850"/>
              </a:lnSpc>
              <a:buNone/>
            </a:pPr>
            <a:r>
              <a:rPr lang="en-US" sz="2400" dirty="0">
                <a:solidFill>
                  <a:srgbClr val="FFFFFF"/>
                </a:solidFill>
                <a:latin typeface="Inter" pitchFamily="34" charset="0"/>
                <a:ea typeface="Inter" pitchFamily="34" charset="-122"/>
                <a:cs typeface="Inter" pitchFamily="34" charset="-120"/>
              </a:rPr>
              <a:t>Influences the degree of openness in communication, decision processes, and information sharing.</a:t>
            </a:r>
            <a:endParaRPr lang="en-US" sz="2400" dirty="0"/>
          </a:p>
        </p:txBody>
      </p:sp>
      <p:sp>
        <p:nvSpPr>
          <p:cNvPr id="10" name="Text 7"/>
          <p:cNvSpPr/>
          <p:nvPr/>
        </p:nvSpPr>
        <p:spPr>
          <a:xfrm>
            <a:off x="1530905" y="5666379"/>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FFFFFF"/>
                </a:solidFill>
                <a:latin typeface="Inter Bold" pitchFamily="34" charset="0"/>
                <a:ea typeface="Inter Bold" pitchFamily="34" charset="-122"/>
                <a:cs typeface="Inter Bold" pitchFamily="34" charset="-120"/>
              </a:rPr>
              <a:t>Ethical Conduct</a:t>
            </a:r>
            <a:endParaRPr lang="en-US" sz="3200" dirty="0"/>
          </a:p>
        </p:txBody>
      </p:sp>
      <p:sp>
        <p:nvSpPr>
          <p:cNvPr id="11" name="Text 8"/>
          <p:cNvSpPr/>
          <p:nvPr/>
        </p:nvSpPr>
        <p:spPr>
          <a:xfrm>
            <a:off x="1530905" y="6156798"/>
            <a:ext cx="5642491" cy="725805"/>
          </a:xfrm>
          <a:prstGeom prst="rect">
            <a:avLst/>
          </a:prstGeom>
          <a:noFill/>
          <a:ln/>
        </p:spPr>
        <p:txBody>
          <a:bodyPr wrap="square" lIns="0" tIns="0" rIns="0" bIns="0" rtlCol="0" anchor="t"/>
          <a:lstStyle/>
          <a:p>
            <a:pPr marL="0" indent="0" algn="l">
              <a:lnSpc>
                <a:spcPts val="2850"/>
              </a:lnSpc>
              <a:buNone/>
            </a:pPr>
            <a:r>
              <a:rPr lang="en-US" sz="2400" dirty="0">
                <a:solidFill>
                  <a:srgbClr val="FFFFFF"/>
                </a:solidFill>
                <a:latin typeface="Inter" pitchFamily="34" charset="0"/>
                <a:ea typeface="Inter" pitchFamily="34" charset="-122"/>
                <a:cs typeface="Inter" pitchFamily="34" charset="-120"/>
              </a:rPr>
              <a:t>Establishes the moral compass for all actions, ensuring integrity and responsible behavior.</a:t>
            </a:r>
            <a:endParaRPr lang="en-US" sz="2400" dirty="0"/>
          </a:p>
        </p:txBody>
      </p:sp>
      <p:sp>
        <p:nvSpPr>
          <p:cNvPr id="12" name="Text 9"/>
          <p:cNvSpPr/>
          <p:nvPr/>
        </p:nvSpPr>
        <p:spPr>
          <a:xfrm>
            <a:off x="8193999" y="5707323"/>
            <a:ext cx="2835235" cy="354330"/>
          </a:xfrm>
          <a:prstGeom prst="rect">
            <a:avLst/>
          </a:prstGeom>
          <a:noFill/>
          <a:ln/>
        </p:spPr>
        <p:txBody>
          <a:bodyPr wrap="none" lIns="0" tIns="0" rIns="0" bIns="0" rtlCol="0" anchor="t"/>
          <a:lstStyle/>
          <a:p>
            <a:pPr marL="0" indent="0" algn="l">
              <a:lnSpc>
                <a:spcPts val="2750"/>
              </a:lnSpc>
              <a:buNone/>
            </a:pPr>
            <a:r>
              <a:rPr lang="en-US" sz="3200" b="1" dirty="0">
                <a:solidFill>
                  <a:srgbClr val="FFFFFF"/>
                </a:solidFill>
                <a:latin typeface="Inter Bold" pitchFamily="34" charset="0"/>
                <a:ea typeface="Inter Bold" pitchFamily="34" charset="-122"/>
                <a:cs typeface="Inter Bold" pitchFamily="34" charset="-120"/>
              </a:rPr>
              <a:t>Collaboration</a:t>
            </a:r>
            <a:endParaRPr lang="en-US" sz="3200" dirty="0"/>
          </a:p>
        </p:txBody>
      </p:sp>
      <p:sp>
        <p:nvSpPr>
          <p:cNvPr id="13" name="Text 10"/>
          <p:cNvSpPr/>
          <p:nvPr/>
        </p:nvSpPr>
        <p:spPr>
          <a:xfrm>
            <a:off x="8193999" y="6197742"/>
            <a:ext cx="5642610" cy="725805"/>
          </a:xfrm>
          <a:prstGeom prst="rect">
            <a:avLst/>
          </a:prstGeom>
          <a:noFill/>
          <a:ln/>
        </p:spPr>
        <p:txBody>
          <a:bodyPr wrap="square" lIns="0" tIns="0" rIns="0" bIns="0" rtlCol="0" anchor="t"/>
          <a:lstStyle/>
          <a:p>
            <a:pPr marL="0" indent="0" algn="l">
              <a:lnSpc>
                <a:spcPts val="2850"/>
              </a:lnSpc>
              <a:buNone/>
            </a:pPr>
            <a:r>
              <a:rPr lang="en-US" sz="2400" dirty="0">
                <a:solidFill>
                  <a:srgbClr val="FFFFFF"/>
                </a:solidFill>
                <a:latin typeface="Inter" pitchFamily="34" charset="0"/>
                <a:ea typeface="Inter" pitchFamily="34" charset="-122"/>
                <a:cs typeface="Inter" pitchFamily="34" charset="-120"/>
              </a:rPr>
              <a:t>Fosters an environment that promotes teamwork, shared goals, and cross-functional cooperation.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p:cTn id="63" dur="500" fill="hold"/>
                                        <p:tgtEl>
                                          <p:spTgt spid="12"/>
                                        </p:tgtEl>
                                        <p:attrNameLst>
                                          <p:attrName>ppt_w</p:attrName>
                                        </p:attrNameLst>
                                      </p:cBhvr>
                                      <p:tavLst>
                                        <p:tav tm="0">
                                          <p:val>
                                            <p:fltVal val="0"/>
                                          </p:val>
                                        </p:tav>
                                        <p:tav tm="100000">
                                          <p:val>
                                            <p:strVal val="#ppt_w"/>
                                          </p:val>
                                        </p:tav>
                                      </p:tavLst>
                                    </p:anim>
                                    <p:anim calcmode="lin" valueType="num">
                                      <p:cBhvr>
                                        <p:cTn id="64" dur="500" fill="hold"/>
                                        <p:tgtEl>
                                          <p:spTgt spid="12"/>
                                        </p:tgtEl>
                                        <p:attrNameLst>
                                          <p:attrName>ppt_h</p:attrName>
                                        </p:attrNameLst>
                                      </p:cBhvr>
                                      <p:tavLst>
                                        <p:tav tm="0">
                                          <p:val>
                                            <p:fltVal val="0"/>
                                          </p:val>
                                        </p:tav>
                                        <p:tav tm="100000">
                                          <p:val>
                                            <p:strVal val="#ppt_h"/>
                                          </p:val>
                                        </p:tav>
                                      </p:tavLst>
                                    </p:anim>
                                    <p:animEffect transition="in" filter="fade">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3831" y="-76523"/>
            <a:ext cx="14630400" cy="8229600"/>
          </a:xfrm>
          <a:prstGeom prst="rect">
            <a:avLst/>
          </a:prstGeom>
          <a:solidFill>
            <a:srgbClr val="F2F2F2">
              <a:alpha val="85000"/>
            </a:srgbClr>
          </a:solidFill>
          <a:ln/>
        </p:spPr>
      </p:sp>
      <p:sp>
        <p:nvSpPr>
          <p:cNvPr id="4" name="Text 1"/>
          <p:cNvSpPr/>
          <p:nvPr/>
        </p:nvSpPr>
        <p:spPr>
          <a:xfrm>
            <a:off x="727706" y="442859"/>
            <a:ext cx="11614785" cy="646628"/>
          </a:xfrm>
          <a:prstGeom prst="rect">
            <a:avLst/>
          </a:prstGeom>
          <a:noFill/>
          <a:ln/>
        </p:spPr>
        <p:txBody>
          <a:bodyPr wrap="none" lIns="0" tIns="0" rIns="0" bIns="0" rtlCol="0" anchor="t"/>
          <a:lstStyle/>
          <a:p>
            <a:pPr marL="0" indent="0" algn="l">
              <a:lnSpc>
                <a:spcPts val="5050"/>
              </a:lnSpc>
              <a:buNone/>
            </a:pPr>
            <a:r>
              <a:rPr lang="en-US" sz="4400" b="1" dirty="0">
                <a:solidFill>
                  <a:srgbClr val="000000"/>
                </a:solidFill>
                <a:latin typeface="ZapfHumnst BT" panose="020B0502050508020304" pitchFamily="34" charset="0"/>
                <a:ea typeface="Inter Bold" pitchFamily="34" charset="-122"/>
                <a:cs typeface="Inter Bold" pitchFamily="34" charset="-120"/>
              </a:rPr>
              <a:t>Elements and Levels of Organizational Culture</a:t>
            </a:r>
            <a:endParaRPr lang="en-US" sz="4400" b="1" dirty="0">
              <a:latin typeface="ZapfHumnst BT" panose="020B0502050508020304" pitchFamily="34" charset="0"/>
            </a:endParaRPr>
          </a:p>
        </p:txBody>
      </p:sp>
      <p:sp>
        <p:nvSpPr>
          <p:cNvPr id="5" name="Text 2"/>
          <p:cNvSpPr/>
          <p:nvPr/>
        </p:nvSpPr>
        <p:spPr>
          <a:xfrm>
            <a:off x="757118" y="1198190"/>
            <a:ext cx="13181886" cy="661988"/>
          </a:xfrm>
          <a:prstGeom prst="rect">
            <a:avLst/>
          </a:prstGeom>
          <a:noFill/>
          <a:ln/>
        </p:spPr>
        <p:txBody>
          <a:bodyPr wrap="square" lIns="0" tIns="0" rIns="0" bIns="0" rtlCol="0" anchor="t"/>
          <a:lstStyle/>
          <a:p>
            <a:pPr marL="0" indent="0" algn="just">
              <a:lnSpc>
                <a:spcPts val="2600"/>
              </a:lnSpc>
              <a:buNone/>
            </a:pPr>
            <a:r>
              <a:rPr lang="en-US" sz="2000" dirty="0">
                <a:solidFill>
                  <a:srgbClr val="272525"/>
                </a:solidFill>
                <a:latin typeface="ZapfHumnst BT" panose="020B0502050508020304" pitchFamily="34" charset="0"/>
                <a:ea typeface="Inter" pitchFamily="34" charset="-122"/>
                <a:cs typeface="Inter" pitchFamily="34" charset="-120"/>
              </a:rPr>
              <a:t>Organizational culture is multifaceted, comprising observable elements and deeper, often unconscious, layers that shape behavior.  Edgar Schein's model offers a classic framework for understanding these distinct levels.</a:t>
            </a:r>
            <a:endParaRPr lang="en-US" sz="2000" dirty="0">
              <a:latin typeface="ZapfHumnst BT" panose="020B0502050508020304" pitchFamily="34" charset="0"/>
            </a:endParaRPr>
          </a:p>
        </p:txBody>
      </p:sp>
      <p:pic>
        <p:nvPicPr>
          <p:cNvPr id="6" name="Image 1" descr="preencoded.png"/>
          <p:cNvPicPr>
            <a:picLocks noChangeAspect="1"/>
          </p:cNvPicPr>
          <p:nvPr/>
        </p:nvPicPr>
        <p:blipFill>
          <a:blip r:embed="rId4"/>
          <a:stretch>
            <a:fillRect/>
          </a:stretch>
        </p:blipFill>
        <p:spPr>
          <a:xfrm>
            <a:off x="2932152" y="2422208"/>
            <a:ext cx="2174915" cy="1523286"/>
          </a:xfrm>
          <a:prstGeom prst="rect">
            <a:avLst/>
          </a:prstGeom>
        </p:spPr>
      </p:pic>
      <p:sp>
        <p:nvSpPr>
          <p:cNvPr id="7" name="Text 3"/>
          <p:cNvSpPr/>
          <p:nvPr/>
        </p:nvSpPr>
        <p:spPr>
          <a:xfrm>
            <a:off x="3874056" y="3199328"/>
            <a:ext cx="290989" cy="363736"/>
          </a:xfrm>
          <a:prstGeom prst="rect">
            <a:avLst/>
          </a:prstGeom>
          <a:noFill/>
          <a:ln/>
        </p:spPr>
        <p:txBody>
          <a:bodyPr wrap="none" lIns="0" tIns="0" rIns="0" bIns="0" rtlCol="0" anchor="t"/>
          <a:lstStyle/>
          <a:p>
            <a:pPr marL="0" indent="0" algn="ctr">
              <a:lnSpc>
                <a:spcPts val="3650"/>
              </a:lnSpc>
              <a:buNone/>
            </a:pPr>
            <a:r>
              <a:rPr lang="en-US" sz="2400" b="1" dirty="0">
                <a:solidFill>
                  <a:srgbClr val="272525"/>
                </a:solidFill>
                <a:latin typeface="ZapfHumnst BT" panose="020B0502050508020304" pitchFamily="34" charset="0"/>
                <a:ea typeface="Inter Bold" pitchFamily="34" charset="-122"/>
                <a:cs typeface="Inter Bold" pitchFamily="34" charset="-120"/>
              </a:rPr>
              <a:t>1</a:t>
            </a:r>
            <a:endParaRPr lang="en-US" sz="2400" dirty="0">
              <a:latin typeface="ZapfHumnst BT" panose="020B0502050508020304" pitchFamily="34" charset="0"/>
            </a:endParaRPr>
          </a:p>
        </p:txBody>
      </p:sp>
      <p:sp>
        <p:nvSpPr>
          <p:cNvPr id="8" name="Text 4"/>
          <p:cNvSpPr/>
          <p:nvPr/>
        </p:nvSpPr>
        <p:spPr>
          <a:xfrm>
            <a:off x="5313998" y="2794635"/>
            <a:ext cx="2586633" cy="323374"/>
          </a:xfrm>
          <a:prstGeom prst="rect">
            <a:avLst/>
          </a:prstGeom>
          <a:noFill/>
          <a:ln/>
        </p:spPr>
        <p:txBody>
          <a:bodyPr wrap="none" lIns="0" tIns="0" rIns="0" bIns="0" rtlCol="0" anchor="t"/>
          <a:lstStyle/>
          <a:p>
            <a:pPr marL="0" indent="0" algn="l">
              <a:lnSpc>
                <a:spcPts val="25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Artifacts</a:t>
            </a:r>
            <a:endParaRPr lang="en-US" sz="3200" dirty="0">
              <a:latin typeface="ZapfHumnst BT" panose="020B0502050508020304" pitchFamily="34" charset="0"/>
            </a:endParaRPr>
          </a:p>
        </p:txBody>
      </p:sp>
      <p:sp>
        <p:nvSpPr>
          <p:cNvPr id="9" name="Text 5"/>
          <p:cNvSpPr/>
          <p:nvPr/>
        </p:nvSpPr>
        <p:spPr>
          <a:xfrm>
            <a:off x="5313998" y="3242072"/>
            <a:ext cx="6817281" cy="330994"/>
          </a:xfrm>
          <a:prstGeom prst="rect">
            <a:avLst/>
          </a:prstGeom>
          <a:noFill/>
          <a:ln/>
        </p:spPr>
        <p:txBody>
          <a:bodyPr wrap="none" lIns="0" tIns="0" rIns="0" bIns="0" rtlCol="0" anchor="t"/>
          <a:lstStyle/>
          <a:p>
            <a:pPr marL="0" indent="0" algn="l">
              <a:lnSpc>
                <a:spcPts val="2600"/>
              </a:lnSpc>
              <a:buNone/>
            </a:pPr>
            <a:r>
              <a:rPr lang="en-US" sz="2400" dirty="0">
                <a:solidFill>
                  <a:srgbClr val="272525"/>
                </a:solidFill>
                <a:latin typeface="ZapfHumnst BT" panose="020B0502050508020304" pitchFamily="34" charset="0"/>
                <a:ea typeface="Inter" pitchFamily="34" charset="-122"/>
                <a:cs typeface="Inter" pitchFamily="34" charset="-120"/>
              </a:rPr>
              <a:t>Visible signs like dress code, office layout, and communication styles.</a:t>
            </a:r>
            <a:endParaRPr lang="en-US" sz="2400" dirty="0">
              <a:latin typeface="ZapfHumnst BT" panose="020B0502050508020304" pitchFamily="34" charset="0"/>
            </a:endParaRPr>
          </a:p>
        </p:txBody>
      </p:sp>
      <p:sp>
        <p:nvSpPr>
          <p:cNvPr id="10" name="Shape 6"/>
          <p:cNvSpPr/>
          <p:nvPr/>
        </p:nvSpPr>
        <p:spPr>
          <a:xfrm>
            <a:off x="5158740" y="3961805"/>
            <a:ext cx="8695730" cy="11430"/>
          </a:xfrm>
          <a:prstGeom prst="roundRect">
            <a:avLst>
              <a:gd name="adj" fmla="val 760400"/>
            </a:avLst>
          </a:prstGeom>
          <a:solidFill>
            <a:srgbClr val="C0C1D7"/>
          </a:solidFill>
          <a:ln/>
        </p:spPr>
      </p:sp>
      <p:pic>
        <p:nvPicPr>
          <p:cNvPr id="11" name="Image 2" descr="preencoded.png"/>
          <p:cNvPicPr>
            <a:picLocks noChangeAspect="1"/>
          </p:cNvPicPr>
          <p:nvPr/>
        </p:nvPicPr>
        <p:blipFill>
          <a:blip r:embed="rId5"/>
          <a:stretch>
            <a:fillRect/>
          </a:stretch>
        </p:blipFill>
        <p:spPr>
          <a:xfrm>
            <a:off x="1844635" y="3997166"/>
            <a:ext cx="4349948" cy="1523286"/>
          </a:xfrm>
          <a:prstGeom prst="rect">
            <a:avLst/>
          </a:prstGeom>
        </p:spPr>
      </p:pic>
      <p:sp>
        <p:nvSpPr>
          <p:cNvPr id="12" name="Text 7"/>
          <p:cNvSpPr/>
          <p:nvPr/>
        </p:nvSpPr>
        <p:spPr>
          <a:xfrm>
            <a:off x="3874056" y="4576882"/>
            <a:ext cx="290989" cy="363736"/>
          </a:xfrm>
          <a:prstGeom prst="rect">
            <a:avLst/>
          </a:prstGeom>
          <a:noFill/>
          <a:ln/>
        </p:spPr>
        <p:txBody>
          <a:bodyPr wrap="none" lIns="0" tIns="0" rIns="0" bIns="0" rtlCol="0" anchor="t"/>
          <a:lstStyle/>
          <a:p>
            <a:pPr marL="0" indent="0" algn="ctr">
              <a:lnSpc>
                <a:spcPts val="3650"/>
              </a:lnSpc>
              <a:buNone/>
            </a:pPr>
            <a:r>
              <a:rPr lang="en-US" sz="2400" b="1" dirty="0">
                <a:solidFill>
                  <a:srgbClr val="272525"/>
                </a:solidFill>
                <a:latin typeface="ZapfHumnst BT" panose="020B0502050508020304" pitchFamily="34" charset="0"/>
                <a:ea typeface="Inter Bold" pitchFamily="34" charset="-122"/>
                <a:cs typeface="Inter Bold" pitchFamily="34" charset="-120"/>
              </a:rPr>
              <a:t>2</a:t>
            </a:r>
            <a:endParaRPr lang="en-US" sz="2400" dirty="0">
              <a:latin typeface="ZapfHumnst BT" panose="020B0502050508020304" pitchFamily="34" charset="0"/>
            </a:endParaRPr>
          </a:p>
        </p:txBody>
      </p:sp>
      <p:sp>
        <p:nvSpPr>
          <p:cNvPr id="13" name="Text 8"/>
          <p:cNvSpPr/>
          <p:nvPr/>
        </p:nvSpPr>
        <p:spPr>
          <a:xfrm>
            <a:off x="6401514" y="4369594"/>
            <a:ext cx="2586633" cy="323374"/>
          </a:xfrm>
          <a:prstGeom prst="rect">
            <a:avLst/>
          </a:prstGeom>
          <a:noFill/>
          <a:ln/>
        </p:spPr>
        <p:txBody>
          <a:bodyPr wrap="none" lIns="0" tIns="0" rIns="0" bIns="0" rtlCol="0" anchor="t"/>
          <a:lstStyle/>
          <a:p>
            <a:pPr marL="0" indent="0" algn="l">
              <a:lnSpc>
                <a:spcPts val="25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Espoused Values</a:t>
            </a:r>
            <a:endParaRPr lang="en-US" sz="3200" dirty="0">
              <a:latin typeface="ZapfHumnst BT" panose="020B0502050508020304" pitchFamily="34" charset="0"/>
            </a:endParaRPr>
          </a:p>
        </p:txBody>
      </p:sp>
      <p:sp>
        <p:nvSpPr>
          <p:cNvPr id="14" name="Text 9"/>
          <p:cNvSpPr/>
          <p:nvPr/>
        </p:nvSpPr>
        <p:spPr>
          <a:xfrm>
            <a:off x="6401514" y="4817031"/>
            <a:ext cx="5851208" cy="330994"/>
          </a:xfrm>
          <a:prstGeom prst="rect">
            <a:avLst/>
          </a:prstGeom>
          <a:noFill/>
          <a:ln/>
        </p:spPr>
        <p:txBody>
          <a:bodyPr wrap="none" lIns="0" tIns="0" rIns="0" bIns="0" rtlCol="0" anchor="t"/>
          <a:lstStyle/>
          <a:p>
            <a:pPr marL="0" indent="0" algn="l">
              <a:lnSpc>
                <a:spcPts val="2600"/>
              </a:lnSpc>
              <a:buNone/>
            </a:pPr>
            <a:r>
              <a:rPr lang="en-US" sz="2400" dirty="0">
                <a:solidFill>
                  <a:srgbClr val="272525"/>
                </a:solidFill>
                <a:latin typeface="ZapfHumnst BT" panose="020B0502050508020304" pitchFamily="34" charset="0"/>
                <a:ea typeface="Inter" pitchFamily="34" charset="-122"/>
                <a:cs typeface="Inter" pitchFamily="34" charset="-120"/>
              </a:rPr>
              <a:t>Stated goals, philosophies, and policies that guide behavior.</a:t>
            </a:r>
            <a:endParaRPr lang="en-US" sz="2400" dirty="0">
              <a:latin typeface="ZapfHumnst BT" panose="020B0502050508020304" pitchFamily="34" charset="0"/>
            </a:endParaRPr>
          </a:p>
        </p:txBody>
      </p:sp>
      <p:sp>
        <p:nvSpPr>
          <p:cNvPr id="15" name="Shape 10"/>
          <p:cNvSpPr/>
          <p:nvPr/>
        </p:nvSpPr>
        <p:spPr>
          <a:xfrm>
            <a:off x="6246257" y="5536763"/>
            <a:ext cx="7608213" cy="11430"/>
          </a:xfrm>
          <a:prstGeom prst="roundRect">
            <a:avLst>
              <a:gd name="adj" fmla="val 760400"/>
            </a:avLst>
          </a:prstGeom>
          <a:solidFill>
            <a:srgbClr val="C0C1D7"/>
          </a:solidFill>
          <a:ln/>
        </p:spPr>
      </p:sp>
      <p:pic>
        <p:nvPicPr>
          <p:cNvPr id="16" name="Image 3" descr="preencoded.png"/>
          <p:cNvPicPr>
            <a:picLocks noChangeAspect="1"/>
          </p:cNvPicPr>
          <p:nvPr/>
        </p:nvPicPr>
        <p:blipFill>
          <a:blip r:embed="rId6"/>
          <a:stretch>
            <a:fillRect/>
          </a:stretch>
        </p:blipFill>
        <p:spPr>
          <a:xfrm>
            <a:off x="757118" y="5572125"/>
            <a:ext cx="6524982" cy="1523286"/>
          </a:xfrm>
          <a:prstGeom prst="rect">
            <a:avLst/>
          </a:prstGeom>
        </p:spPr>
      </p:pic>
      <p:sp>
        <p:nvSpPr>
          <p:cNvPr id="17" name="Text 11"/>
          <p:cNvSpPr/>
          <p:nvPr/>
        </p:nvSpPr>
        <p:spPr>
          <a:xfrm>
            <a:off x="4047887" y="6151840"/>
            <a:ext cx="290989" cy="363736"/>
          </a:xfrm>
          <a:prstGeom prst="rect">
            <a:avLst/>
          </a:prstGeom>
          <a:noFill/>
          <a:ln/>
        </p:spPr>
        <p:txBody>
          <a:bodyPr wrap="none" lIns="0" tIns="0" rIns="0" bIns="0" rtlCol="0" anchor="t"/>
          <a:lstStyle/>
          <a:p>
            <a:pPr marL="0" indent="0" algn="ctr">
              <a:lnSpc>
                <a:spcPts val="3650"/>
              </a:lnSpc>
              <a:buNone/>
            </a:pPr>
            <a:r>
              <a:rPr lang="en-US" sz="2400" b="1" dirty="0">
                <a:solidFill>
                  <a:srgbClr val="272525"/>
                </a:solidFill>
                <a:latin typeface="ZapfHumnst BT" panose="020B0502050508020304" pitchFamily="34" charset="0"/>
                <a:ea typeface="Inter Bold" pitchFamily="34" charset="-122"/>
                <a:cs typeface="Inter Bold" pitchFamily="34" charset="-120"/>
              </a:rPr>
              <a:t>3</a:t>
            </a:r>
            <a:endParaRPr lang="en-US" sz="2400" dirty="0">
              <a:latin typeface="ZapfHumnst BT" panose="020B0502050508020304" pitchFamily="34" charset="0"/>
            </a:endParaRPr>
          </a:p>
        </p:txBody>
      </p:sp>
      <p:sp>
        <p:nvSpPr>
          <p:cNvPr id="18" name="Text 12"/>
          <p:cNvSpPr/>
          <p:nvPr/>
        </p:nvSpPr>
        <p:spPr>
          <a:xfrm>
            <a:off x="7489031" y="5779056"/>
            <a:ext cx="3129915" cy="323374"/>
          </a:xfrm>
          <a:prstGeom prst="rect">
            <a:avLst/>
          </a:prstGeom>
          <a:noFill/>
          <a:ln/>
        </p:spPr>
        <p:txBody>
          <a:bodyPr wrap="none" lIns="0" tIns="0" rIns="0" bIns="0" rtlCol="0" anchor="t"/>
          <a:lstStyle/>
          <a:p>
            <a:pPr marL="0" indent="0" algn="l">
              <a:lnSpc>
                <a:spcPts val="25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Underlying Assumptions</a:t>
            </a:r>
            <a:endParaRPr lang="en-US" sz="3200" dirty="0">
              <a:latin typeface="ZapfHumnst BT" panose="020B0502050508020304" pitchFamily="34" charset="0"/>
            </a:endParaRPr>
          </a:p>
        </p:txBody>
      </p:sp>
      <p:sp>
        <p:nvSpPr>
          <p:cNvPr id="19" name="Text 13"/>
          <p:cNvSpPr/>
          <p:nvPr/>
        </p:nvSpPr>
        <p:spPr>
          <a:xfrm>
            <a:off x="7662862" y="6226493"/>
            <a:ext cx="6210181" cy="661988"/>
          </a:xfrm>
          <a:prstGeom prst="rect">
            <a:avLst/>
          </a:prstGeom>
          <a:noFill/>
          <a:ln/>
        </p:spPr>
        <p:txBody>
          <a:bodyPr wrap="square" lIns="0" tIns="0" rIns="0" bIns="0" rtlCol="0" anchor="t"/>
          <a:lstStyle/>
          <a:p>
            <a:pPr marL="0" indent="0" algn="l">
              <a:lnSpc>
                <a:spcPts val="2600"/>
              </a:lnSpc>
              <a:buNone/>
            </a:pPr>
            <a:r>
              <a:rPr lang="en-US" sz="2400" dirty="0">
                <a:solidFill>
                  <a:srgbClr val="272525"/>
                </a:solidFill>
                <a:latin typeface="ZapfHumnst BT" panose="020B0502050508020304" pitchFamily="34" charset="0"/>
                <a:ea typeface="Inter" pitchFamily="34" charset="-122"/>
                <a:cs typeface="Inter" pitchFamily="34" charset="-120"/>
              </a:rPr>
              <a:t>Deep-rooted, unconscious beliefs that are taken for granted and influence perceptions.</a:t>
            </a:r>
            <a:endParaRPr lang="en-US" sz="2400" dirty="0">
              <a:latin typeface="ZapfHumnst BT" panose="020B0502050508020304" pitchFamily="34" charset="0"/>
            </a:endParaRPr>
          </a:p>
        </p:txBody>
      </p:sp>
      <p:sp>
        <p:nvSpPr>
          <p:cNvPr id="20" name="Text 14"/>
          <p:cNvSpPr/>
          <p:nvPr/>
        </p:nvSpPr>
        <p:spPr>
          <a:xfrm>
            <a:off x="724257" y="7151695"/>
            <a:ext cx="13181886" cy="1101835"/>
          </a:xfrm>
          <a:prstGeom prst="rect">
            <a:avLst/>
          </a:prstGeom>
          <a:noFill/>
          <a:ln/>
        </p:spPr>
        <p:txBody>
          <a:bodyPr wrap="none" lIns="0" tIns="0" rIns="0" bIns="0" rtlCol="0" anchor="t"/>
          <a:lstStyle/>
          <a:p>
            <a:pPr marL="0" indent="0" algn="l">
              <a:lnSpc>
                <a:spcPts val="2600"/>
              </a:lnSpc>
              <a:buNone/>
            </a:pPr>
            <a:r>
              <a:rPr lang="en-US" sz="2400" dirty="0">
                <a:solidFill>
                  <a:srgbClr val="272525"/>
                </a:solidFill>
                <a:latin typeface="ZapfHumnst BT" panose="020B0502050508020304" pitchFamily="34" charset="0"/>
                <a:ea typeface="Inter" pitchFamily="34" charset="-122"/>
                <a:cs typeface="Inter" pitchFamily="34" charset="-120"/>
              </a:rPr>
              <a:t>These layers interact to create a unique cultural identity, impacting everything from daily interactions</a:t>
            </a:r>
          </a:p>
          <a:p>
            <a:pPr marL="0" indent="0" algn="l">
              <a:lnSpc>
                <a:spcPts val="2600"/>
              </a:lnSpc>
              <a:buNone/>
            </a:pPr>
            <a:r>
              <a:rPr lang="en-US" sz="2400" dirty="0">
                <a:solidFill>
                  <a:srgbClr val="272525"/>
                </a:solidFill>
                <a:latin typeface="ZapfHumnst BT" panose="020B0502050508020304" pitchFamily="34" charset="0"/>
                <a:ea typeface="Inter" pitchFamily="34" charset="-122"/>
                <a:cs typeface="Inter" pitchFamily="34" charset="-120"/>
              </a:rPr>
              <a:t>to strategic decisions.</a:t>
            </a:r>
            <a:endParaRPr lang="en-US" sz="24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500" fill="hold"/>
                                        <p:tgtEl>
                                          <p:spTgt spid="14"/>
                                        </p:tgtEl>
                                        <p:attrNameLst>
                                          <p:attrName>ppt_w</p:attrName>
                                        </p:attrNameLst>
                                      </p:cBhvr>
                                      <p:tavLst>
                                        <p:tav tm="0">
                                          <p:val>
                                            <p:fltVal val="0"/>
                                          </p:val>
                                        </p:tav>
                                        <p:tav tm="100000">
                                          <p:val>
                                            <p:strVal val="#ppt_w"/>
                                          </p:val>
                                        </p:tav>
                                      </p:tavLst>
                                    </p:anim>
                                    <p:anim calcmode="lin" valueType="num">
                                      <p:cBhvr>
                                        <p:cTn id="63" dur="500" fill="hold"/>
                                        <p:tgtEl>
                                          <p:spTgt spid="14"/>
                                        </p:tgtEl>
                                        <p:attrNameLst>
                                          <p:attrName>ppt_h</p:attrName>
                                        </p:attrNameLst>
                                      </p:cBhvr>
                                      <p:tavLst>
                                        <p:tav tm="0">
                                          <p:val>
                                            <p:fltVal val="0"/>
                                          </p:val>
                                        </p:tav>
                                        <p:tav tm="100000">
                                          <p:val>
                                            <p:strVal val="#ppt_h"/>
                                          </p:val>
                                        </p:tav>
                                      </p:tavLst>
                                    </p:anim>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par>
                                <p:cTn id="72" presetID="53" presetClass="entr" presetSubtype="16"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p:cTn id="74" dur="500" fill="hold"/>
                                        <p:tgtEl>
                                          <p:spTgt spid="16"/>
                                        </p:tgtEl>
                                        <p:attrNameLst>
                                          <p:attrName>ppt_w</p:attrName>
                                        </p:attrNameLst>
                                      </p:cBhvr>
                                      <p:tavLst>
                                        <p:tav tm="0">
                                          <p:val>
                                            <p:fltVal val="0"/>
                                          </p:val>
                                        </p:tav>
                                        <p:tav tm="100000">
                                          <p:val>
                                            <p:strVal val="#ppt_w"/>
                                          </p:val>
                                        </p:tav>
                                      </p:tavLst>
                                    </p:anim>
                                    <p:anim calcmode="lin" valueType="num">
                                      <p:cBhvr>
                                        <p:cTn id="75" dur="500" fill="hold"/>
                                        <p:tgtEl>
                                          <p:spTgt spid="16"/>
                                        </p:tgtEl>
                                        <p:attrNameLst>
                                          <p:attrName>ppt_h</p:attrName>
                                        </p:attrNameLst>
                                      </p:cBhvr>
                                      <p:tavLst>
                                        <p:tav tm="0">
                                          <p:val>
                                            <p:fltVal val="0"/>
                                          </p:val>
                                        </p:tav>
                                        <p:tav tm="100000">
                                          <p:val>
                                            <p:strVal val="#ppt_h"/>
                                          </p:val>
                                        </p:tav>
                                      </p:tavLst>
                                    </p:anim>
                                    <p:animEffect transition="in" filter="fade">
                                      <p:cBhvr>
                                        <p:cTn id="76" dur="500"/>
                                        <p:tgtEl>
                                          <p:spTgt spid="16"/>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500" fill="hold"/>
                                        <p:tgtEl>
                                          <p:spTgt spid="19"/>
                                        </p:tgtEl>
                                        <p:attrNameLst>
                                          <p:attrName>ppt_w</p:attrName>
                                        </p:attrNameLst>
                                      </p:cBhvr>
                                      <p:tavLst>
                                        <p:tav tm="0">
                                          <p:val>
                                            <p:fltVal val="0"/>
                                          </p:val>
                                        </p:tav>
                                        <p:tav tm="100000">
                                          <p:val>
                                            <p:strVal val="#ppt_w"/>
                                          </p:val>
                                        </p:tav>
                                      </p:tavLst>
                                    </p:anim>
                                    <p:anim calcmode="lin" valueType="num">
                                      <p:cBhvr>
                                        <p:cTn id="87" dur="500" fill="hold"/>
                                        <p:tgtEl>
                                          <p:spTgt spid="19"/>
                                        </p:tgtEl>
                                        <p:attrNameLst>
                                          <p:attrName>ppt_h</p:attrName>
                                        </p:attrNameLst>
                                      </p:cBhvr>
                                      <p:tavLst>
                                        <p:tav tm="0">
                                          <p:val>
                                            <p:fltVal val="0"/>
                                          </p:val>
                                        </p:tav>
                                        <p:tav tm="100000">
                                          <p:val>
                                            <p:strVal val="#ppt_h"/>
                                          </p:val>
                                        </p:tav>
                                      </p:tavLst>
                                    </p:anim>
                                    <p:animEffect transition="in" filter="fade">
                                      <p:cBhvr>
                                        <p:cTn id="88" dur="500"/>
                                        <p:tgtEl>
                                          <p:spTgt spid="19"/>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fill="hold"/>
                                        <p:tgtEl>
                                          <p:spTgt spid="20"/>
                                        </p:tgtEl>
                                        <p:attrNameLst>
                                          <p:attrName>ppt_w</p:attrName>
                                        </p:attrNameLst>
                                      </p:cBhvr>
                                      <p:tavLst>
                                        <p:tav tm="0">
                                          <p:val>
                                            <p:fltVal val="0"/>
                                          </p:val>
                                        </p:tav>
                                        <p:tav tm="100000">
                                          <p:val>
                                            <p:strVal val="#ppt_w"/>
                                          </p:val>
                                        </p:tav>
                                      </p:tavLst>
                                    </p:anim>
                                    <p:anim calcmode="lin" valueType="num">
                                      <p:cBhvr>
                                        <p:cTn id="94" dur="500" fill="hold"/>
                                        <p:tgtEl>
                                          <p:spTgt spid="20"/>
                                        </p:tgtEl>
                                        <p:attrNameLst>
                                          <p:attrName>ppt_h</p:attrName>
                                        </p:attrNameLst>
                                      </p:cBhvr>
                                      <p:tavLst>
                                        <p:tav tm="0">
                                          <p:val>
                                            <p:fltVal val="0"/>
                                          </p:val>
                                        </p:tav>
                                        <p:tav tm="100000">
                                          <p:val>
                                            <p:strVal val="#ppt_h"/>
                                          </p:val>
                                        </p:tav>
                                      </p:tavLst>
                                    </p:anim>
                                    <p:animEffect transition="in" filter="fade">
                                      <p:cBhvr>
                                        <p:cTn id="9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2" grpId="0" animBg="1"/>
      <p:bldP spid="13" grpId="0" animBg="1"/>
      <p:bldP spid="14" grpId="0" animBg="1"/>
      <p:bldP spid="17"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t="14279" b="9835"/>
          <a:stretch/>
        </p:blipFill>
        <p:spPr>
          <a:xfrm>
            <a:off x="9144000" y="-59055"/>
            <a:ext cx="5486400" cy="6246495"/>
          </a:xfrm>
          <a:prstGeom prst="rect">
            <a:avLst/>
          </a:prstGeom>
        </p:spPr>
      </p:pic>
      <p:sp>
        <p:nvSpPr>
          <p:cNvPr id="3" name="Text 0"/>
          <p:cNvSpPr/>
          <p:nvPr/>
        </p:nvSpPr>
        <p:spPr>
          <a:xfrm>
            <a:off x="667345" y="522446"/>
            <a:ext cx="9086255" cy="806173"/>
          </a:xfrm>
          <a:prstGeom prst="rect">
            <a:avLst/>
          </a:prstGeom>
          <a:noFill/>
          <a:ln/>
        </p:spPr>
        <p:txBody>
          <a:bodyPr wrap="square" lIns="0" tIns="0" rIns="0" bIns="0" rtlCol="0" anchor="t"/>
          <a:lstStyle/>
          <a:p>
            <a:pPr marL="0" indent="0" algn="l">
              <a:lnSpc>
                <a:spcPts val="4650"/>
              </a:lnSpc>
              <a:buNone/>
            </a:pPr>
            <a:r>
              <a:rPr lang="en-US" sz="4000" b="1" dirty="0">
                <a:solidFill>
                  <a:srgbClr val="000000"/>
                </a:solidFill>
                <a:latin typeface="ZapfHumnst BT" panose="020B0502050508020304" pitchFamily="34" charset="0"/>
                <a:ea typeface="Inter Bold" pitchFamily="34" charset="-122"/>
                <a:cs typeface="Inter Bold" pitchFamily="34" charset="-120"/>
              </a:rPr>
              <a:t>Leadership’s Role in Shaping Culture</a:t>
            </a:r>
            <a:endParaRPr lang="en-US" sz="4000" dirty="0">
              <a:latin typeface="ZapfHumnst BT" panose="020B0502050508020304" pitchFamily="34" charset="0"/>
            </a:endParaRPr>
          </a:p>
        </p:txBody>
      </p:sp>
      <p:sp>
        <p:nvSpPr>
          <p:cNvPr id="4" name="Text 1"/>
          <p:cNvSpPr/>
          <p:nvPr/>
        </p:nvSpPr>
        <p:spPr>
          <a:xfrm>
            <a:off x="667345" y="1320591"/>
            <a:ext cx="8679855" cy="914757"/>
          </a:xfrm>
          <a:prstGeom prst="rect">
            <a:avLst/>
          </a:prstGeom>
          <a:noFill/>
          <a:ln/>
        </p:spPr>
        <p:txBody>
          <a:bodyPr wrap="square" lIns="0" tIns="0" rIns="0" bIns="0" rtlCol="0" anchor="t"/>
          <a:lstStyle/>
          <a:p>
            <a:pPr marL="0" indent="0" algn="just">
              <a:buNone/>
            </a:pPr>
            <a:r>
              <a:rPr lang="en-US" sz="2400" dirty="0">
                <a:solidFill>
                  <a:srgbClr val="272525"/>
                </a:solidFill>
                <a:latin typeface="ZapfHumnst BT" panose="020B0502050508020304" pitchFamily="34" charset="0"/>
                <a:ea typeface="Inter" pitchFamily="34" charset="-122"/>
                <a:cs typeface="Inter" pitchFamily="34" charset="-120"/>
              </a:rPr>
              <a:t>Leaders are central -  </a:t>
            </a:r>
            <a:r>
              <a:rPr lang="en-US" sz="2400" dirty="0">
                <a:solidFill>
                  <a:srgbClr val="272525"/>
                </a:solidFill>
                <a:highlight>
                  <a:srgbClr val="FFFF00"/>
                </a:highlight>
                <a:latin typeface="ZapfHumnst BT" panose="020B0502050508020304" pitchFamily="34" charset="0"/>
                <a:ea typeface="Inter" pitchFamily="34" charset="-122"/>
                <a:cs typeface="Inter" pitchFamily="34" charset="-120"/>
              </a:rPr>
              <a:t>establishing</a:t>
            </a:r>
            <a:r>
              <a:rPr lang="en-US" sz="2400" dirty="0">
                <a:solidFill>
                  <a:srgbClr val="272525"/>
                </a:solidFill>
                <a:latin typeface="ZapfHumnst BT" panose="020B0502050508020304" pitchFamily="34" charset="0"/>
                <a:ea typeface="Inter" pitchFamily="34" charset="-122"/>
                <a:cs typeface="Inter" pitchFamily="34" charset="-120"/>
              </a:rPr>
              <a:t>, </a:t>
            </a:r>
            <a:r>
              <a:rPr lang="en-US" sz="2400" dirty="0">
                <a:solidFill>
                  <a:srgbClr val="272525"/>
                </a:solidFill>
                <a:highlight>
                  <a:srgbClr val="FFFF00"/>
                </a:highlight>
                <a:latin typeface="ZapfHumnst BT" panose="020B0502050508020304" pitchFamily="34" charset="0"/>
                <a:ea typeface="Inter" pitchFamily="34" charset="-122"/>
                <a:cs typeface="Inter" pitchFamily="34" charset="-120"/>
              </a:rPr>
              <a:t>communicating</a:t>
            </a:r>
            <a:r>
              <a:rPr lang="en-US" sz="2400" dirty="0">
                <a:solidFill>
                  <a:srgbClr val="272525"/>
                </a:solidFill>
                <a:latin typeface="ZapfHumnst BT" panose="020B0502050508020304" pitchFamily="34" charset="0"/>
                <a:ea typeface="Inter" pitchFamily="34" charset="-122"/>
                <a:cs typeface="Inter" pitchFamily="34" charset="-120"/>
              </a:rPr>
              <a:t>, and </a:t>
            </a:r>
            <a:r>
              <a:rPr lang="en-US" sz="2400" dirty="0">
                <a:solidFill>
                  <a:srgbClr val="272525"/>
                </a:solidFill>
                <a:highlight>
                  <a:srgbClr val="FFFF00"/>
                </a:highlight>
                <a:latin typeface="ZapfHumnst BT" panose="020B0502050508020304" pitchFamily="34" charset="0"/>
                <a:ea typeface="Inter" pitchFamily="34" charset="-122"/>
                <a:cs typeface="Inter" pitchFamily="34" charset="-120"/>
              </a:rPr>
              <a:t>modeling </a:t>
            </a:r>
            <a:r>
              <a:rPr lang="en-US" sz="2400" dirty="0">
                <a:solidFill>
                  <a:srgbClr val="272525"/>
                </a:solidFill>
                <a:latin typeface="ZapfHumnst BT" panose="020B0502050508020304" pitchFamily="34" charset="0"/>
                <a:ea typeface="Inter" pitchFamily="34" charset="-122"/>
                <a:cs typeface="Inter" pitchFamily="34" charset="-120"/>
              </a:rPr>
              <a:t>organizational values. Their actions set the tone, reinforce desired behaviors, and drive cultural change during digital transformation or organizational restructuring.</a:t>
            </a:r>
            <a:endParaRPr lang="en-US" sz="2400" dirty="0">
              <a:latin typeface="ZapfHumnst BT" panose="020B0502050508020304" pitchFamily="34" charset="0"/>
            </a:endParaRPr>
          </a:p>
        </p:txBody>
      </p:sp>
      <p:pic>
        <p:nvPicPr>
          <p:cNvPr id="5" name="Image 1" descr="preencoded.png"/>
          <p:cNvPicPr>
            <a:picLocks noChangeAspect="1"/>
          </p:cNvPicPr>
          <p:nvPr/>
        </p:nvPicPr>
        <p:blipFill>
          <a:blip r:embed="rId4"/>
          <a:stretch>
            <a:fillRect/>
          </a:stretch>
        </p:blipFill>
        <p:spPr>
          <a:xfrm>
            <a:off x="667345" y="3129439"/>
            <a:ext cx="953333" cy="1143953"/>
          </a:xfrm>
          <a:prstGeom prst="rect">
            <a:avLst/>
          </a:prstGeom>
        </p:spPr>
      </p:pic>
      <p:sp>
        <p:nvSpPr>
          <p:cNvPr id="6" name="Text 2"/>
          <p:cNvSpPr/>
          <p:nvPr/>
        </p:nvSpPr>
        <p:spPr>
          <a:xfrm>
            <a:off x="1811298" y="3320058"/>
            <a:ext cx="2965013" cy="297894"/>
          </a:xfrm>
          <a:prstGeom prst="rect">
            <a:avLst/>
          </a:prstGeom>
          <a:noFill/>
          <a:ln/>
        </p:spPr>
        <p:txBody>
          <a:bodyPr wrap="none" lIns="0" tIns="0" rIns="0" bIns="0" rtlCol="0" anchor="t"/>
          <a:lstStyle/>
          <a:p>
            <a:pPr marL="0" indent="0" algn="l">
              <a:lnSpc>
                <a:spcPts val="23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Establish &amp; Communicate</a:t>
            </a:r>
            <a:endParaRPr lang="en-US" sz="3200" dirty="0">
              <a:latin typeface="ZapfHumnst BT" panose="020B0502050508020304" pitchFamily="34" charset="0"/>
            </a:endParaRPr>
          </a:p>
        </p:txBody>
      </p:sp>
      <p:sp>
        <p:nvSpPr>
          <p:cNvPr id="7" name="Text 3"/>
          <p:cNvSpPr/>
          <p:nvPr/>
        </p:nvSpPr>
        <p:spPr>
          <a:xfrm>
            <a:off x="1811298" y="3732252"/>
            <a:ext cx="6665357" cy="304919"/>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ZapfHumnst BT" panose="020B0502050508020304" pitchFamily="34" charset="0"/>
                <a:ea typeface="Inter" pitchFamily="34" charset="-122"/>
                <a:cs typeface="Inter" pitchFamily="34" charset="-120"/>
              </a:rPr>
              <a:t>Define and articulate the core values and mission.</a:t>
            </a:r>
            <a:endParaRPr lang="en-US" sz="2400" dirty="0">
              <a:latin typeface="ZapfHumnst BT" panose="020B0502050508020304" pitchFamily="34" charset="0"/>
            </a:endParaRPr>
          </a:p>
        </p:txBody>
      </p:sp>
      <p:pic>
        <p:nvPicPr>
          <p:cNvPr id="8" name="Image 2" descr="preencoded.png"/>
          <p:cNvPicPr>
            <a:picLocks noChangeAspect="1"/>
          </p:cNvPicPr>
          <p:nvPr/>
        </p:nvPicPr>
        <p:blipFill>
          <a:blip r:embed="rId5"/>
          <a:stretch>
            <a:fillRect/>
          </a:stretch>
        </p:blipFill>
        <p:spPr>
          <a:xfrm>
            <a:off x="667345" y="4273391"/>
            <a:ext cx="953333" cy="1143953"/>
          </a:xfrm>
          <a:prstGeom prst="rect">
            <a:avLst/>
          </a:prstGeom>
        </p:spPr>
      </p:pic>
      <p:sp>
        <p:nvSpPr>
          <p:cNvPr id="9" name="Text 4"/>
          <p:cNvSpPr/>
          <p:nvPr/>
        </p:nvSpPr>
        <p:spPr>
          <a:xfrm>
            <a:off x="1811298" y="4464010"/>
            <a:ext cx="2383393" cy="297894"/>
          </a:xfrm>
          <a:prstGeom prst="rect">
            <a:avLst/>
          </a:prstGeom>
          <a:noFill/>
          <a:ln/>
        </p:spPr>
        <p:txBody>
          <a:bodyPr wrap="none" lIns="0" tIns="0" rIns="0" bIns="0" rtlCol="0" anchor="t"/>
          <a:lstStyle/>
          <a:p>
            <a:pPr marL="0" indent="0" algn="l">
              <a:lnSpc>
                <a:spcPts val="23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Model Behaviors</a:t>
            </a:r>
            <a:endParaRPr lang="en-US" sz="3200" dirty="0">
              <a:latin typeface="ZapfHumnst BT" panose="020B0502050508020304" pitchFamily="34" charset="0"/>
            </a:endParaRPr>
          </a:p>
        </p:txBody>
      </p:sp>
      <p:sp>
        <p:nvSpPr>
          <p:cNvPr id="10" name="Text 5"/>
          <p:cNvSpPr/>
          <p:nvPr/>
        </p:nvSpPr>
        <p:spPr>
          <a:xfrm>
            <a:off x="1811298" y="4876205"/>
            <a:ext cx="6665357" cy="304919"/>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ZapfHumnst BT" panose="020B0502050508020304" pitchFamily="34" charset="0"/>
                <a:ea typeface="Inter" pitchFamily="34" charset="-122"/>
                <a:cs typeface="Inter" pitchFamily="34" charset="-120"/>
              </a:rPr>
              <a:t>Embody desired cultural traits through daily actions.</a:t>
            </a:r>
            <a:endParaRPr lang="en-US" sz="2400" dirty="0">
              <a:latin typeface="ZapfHumnst BT" panose="020B0502050508020304" pitchFamily="34" charset="0"/>
            </a:endParaRPr>
          </a:p>
        </p:txBody>
      </p:sp>
      <p:pic>
        <p:nvPicPr>
          <p:cNvPr id="11" name="Image 3" descr="preencoded.png"/>
          <p:cNvPicPr>
            <a:picLocks noChangeAspect="1"/>
          </p:cNvPicPr>
          <p:nvPr/>
        </p:nvPicPr>
        <p:blipFill>
          <a:blip r:embed="rId6"/>
          <a:stretch>
            <a:fillRect/>
          </a:stretch>
        </p:blipFill>
        <p:spPr>
          <a:xfrm>
            <a:off x="667345" y="5417344"/>
            <a:ext cx="953333" cy="1143953"/>
          </a:xfrm>
          <a:prstGeom prst="rect">
            <a:avLst/>
          </a:prstGeom>
        </p:spPr>
      </p:pic>
      <p:sp>
        <p:nvSpPr>
          <p:cNvPr id="12" name="Text 6"/>
          <p:cNvSpPr/>
          <p:nvPr/>
        </p:nvSpPr>
        <p:spPr>
          <a:xfrm>
            <a:off x="1811298" y="5607963"/>
            <a:ext cx="2383393" cy="297894"/>
          </a:xfrm>
          <a:prstGeom prst="rect">
            <a:avLst/>
          </a:prstGeom>
          <a:noFill/>
          <a:ln/>
        </p:spPr>
        <p:txBody>
          <a:bodyPr wrap="none" lIns="0" tIns="0" rIns="0" bIns="0" rtlCol="0" anchor="t"/>
          <a:lstStyle/>
          <a:p>
            <a:pPr marL="0" indent="0" algn="l">
              <a:lnSpc>
                <a:spcPts val="23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Reinforce Behaviors</a:t>
            </a:r>
            <a:endParaRPr lang="en-US" sz="3200" dirty="0">
              <a:latin typeface="ZapfHumnst BT" panose="020B0502050508020304" pitchFamily="34" charset="0"/>
            </a:endParaRPr>
          </a:p>
        </p:txBody>
      </p:sp>
      <p:sp>
        <p:nvSpPr>
          <p:cNvPr id="13" name="Text 7"/>
          <p:cNvSpPr/>
          <p:nvPr/>
        </p:nvSpPr>
        <p:spPr>
          <a:xfrm>
            <a:off x="1811298" y="6020157"/>
            <a:ext cx="6665357" cy="304919"/>
          </a:xfrm>
          <a:prstGeom prst="rect">
            <a:avLst/>
          </a:prstGeom>
          <a:noFill/>
          <a:ln/>
        </p:spPr>
        <p:txBody>
          <a:bodyPr wrap="none" lIns="0" tIns="0" rIns="0" bIns="0" rtlCol="0" anchor="t"/>
          <a:lstStyle/>
          <a:p>
            <a:pPr marL="0" indent="0" algn="l">
              <a:lnSpc>
                <a:spcPts val="2400"/>
              </a:lnSpc>
              <a:buNone/>
            </a:pPr>
            <a:r>
              <a:rPr lang="en-US" sz="2400" dirty="0">
                <a:solidFill>
                  <a:srgbClr val="272525"/>
                </a:solidFill>
                <a:latin typeface="ZapfHumnst BT" panose="020B0502050508020304" pitchFamily="34" charset="0"/>
                <a:ea typeface="Inter" pitchFamily="34" charset="-122"/>
                <a:cs typeface="Inter" pitchFamily="34" charset="-120"/>
              </a:rPr>
              <a:t>Encourage and reward actions aligned with the culture.</a:t>
            </a:r>
            <a:endParaRPr lang="en-US" sz="2400" dirty="0">
              <a:latin typeface="ZapfHumnst BT" panose="020B0502050508020304" pitchFamily="34" charset="0"/>
            </a:endParaRPr>
          </a:p>
        </p:txBody>
      </p:sp>
      <p:pic>
        <p:nvPicPr>
          <p:cNvPr id="14" name="Image 4" descr="preencoded.png"/>
          <p:cNvPicPr>
            <a:picLocks noChangeAspect="1"/>
          </p:cNvPicPr>
          <p:nvPr/>
        </p:nvPicPr>
        <p:blipFill>
          <a:blip r:embed="rId7"/>
          <a:stretch>
            <a:fillRect/>
          </a:stretch>
        </p:blipFill>
        <p:spPr>
          <a:xfrm>
            <a:off x="667345" y="6561296"/>
            <a:ext cx="953333" cy="1143953"/>
          </a:xfrm>
          <a:prstGeom prst="rect">
            <a:avLst/>
          </a:prstGeom>
        </p:spPr>
      </p:pic>
      <p:sp>
        <p:nvSpPr>
          <p:cNvPr id="15" name="Text 8"/>
          <p:cNvSpPr/>
          <p:nvPr/>
        </p:nvSpPr>
        <p:spPr>
          <a:xfrm>
            <a:off x="1811298" y="6751915"/>
            <a:ext cx="2383393" cy="297894"/>
          </a:xfrm>
          <a:prstGeom prst="rect">
            <a:avLst/>
          </a:prstGeom>
          <a:noFill/>
          <a:ln/>
        </p:spPr>
        <p:txBody>
          <a:bodyPr wrap="none" lIns="0" tIns="0" rIns="0" bIns="0" rtlCol="0" anchor="t"/>
          <a:lstStyle/>
          <a:p>
            <a:pPr marL="0" indent="0" algn="l">
              <a:lnSpc>
                <a:spcPts val="2300"/>
              </a:lnSpc>
              <a:buNone/>
            </a:pPr>
            <a:r>
              <a:rPr lang="en-US" sz="3200" b="1" dirty="0">
                <a:solidFill>
                  <a:srgbClr val="272525"/>
                </a:solidFill>
                <a:latin typeface="ZapfHumnst BT" panose="020B0502050508020304" pitchFamily="34" charset="0"/>
                <a:ea typeface="Inter Bold" pitchFamily="34" charset="-122"/>
                <a:cs typeface="Inter Bold" pitchFamily="34" charset="-120"/>
              </a:rPr>
              <a:t>Drive Change</a:t>
            </a:r>
            <a:endParaRPr lang="en-US" sz="3200" dirty="0">
              <a:latin typeface="ZapfHumnst BT" panose="020B0502050508020304" pitchFamily="34" charset="0"/>
            </a:endParaRPr>
          </a:p>
        </p:txBody>
      </p:sp>
      <p:sp>
        <p:nvSpPr>
          <p:cNvPr id="16" name="Text 9"/>
          <p:cNvSpPr/>
          <p:nvPr/>
        </p:nvSpPr>
        <p:spPr>
          <a:xfrm>
            <a:off x="1736276" y="7127834"/>
            <a:ext cx="7074052" cy="697627"/>
          </a:xfrm>
          <a:prstGeom prst="rect">
            <a:avLst/>
          </a:prstGeom>
          <a:noFill/>
          <a:ln/>
        </p:spPr>
        <p:txBody>
          <a:bodyPr wrap="none" lIns="88900" tIns="38100" rIns="88900" bIns="38100" rtlCol="0" anchor="t">
            <a:spAutoFit/>
          </a:bodyPr>
          <a:lstStyle/>
          <a:p>
            <a:pPr algn="l">
              <a:lnSpc>
                <a:spcPts val="2400"/>
              </a:lnSpc>
              <a:buNone/>
            </a:pPr>
            <a:r>
              <a:rPr lang="en-US" sz="2400" dirty="0">
                <a:solidFill>
                  <a:srgbClr val="272525"/>
                </a:solidFill>
                <a:latin typeface="ZapfHumnst BT" panose="020B0502050508020304" pitchFamily="34" charset="0"/>
                <a:ea typeface="Inter" pitchFamily="34" charset="-122"/>
                <a:cs typeface="Inter" pitchFamily="34" charset="-120"/>
              </a:rPr>
              <a:t>Guide the organization through periods of significant </a:t>
            </a:r>
          </a:p>
          <a:p>
            <a:pPr algn="l">
              <a:lnSpc>
                <a:spcPts val="2400"/>
              </a:lnSpc>
              <a:buNone/>
            </a:pPr>
            <a:r>
              <a:rPr lang="en-US" sz="2400" dirty="0">
                <a:solidFill>
                  <a:srgbClr val="272525"/>
                </a:solidFill>
                <a:latin typeface="ZapfHumnst BT" panose="020B0502050508020304" pitchFamily="34" charset="0"/>
                <a:ea typeface="Inter" pitchFamily="34" charset="-122"/>
                <a:cs typeface="Inter" pitchFamily="34" charset="-120"/>
              </a:rPr>
              <a:t>cultural evolution.</a:t>
            </a:r>
            <a:endParaRPr lang="en-US" sz="2400" dirty="0">
              <a:latin typeface="ZapfHumnst BT" panose="020B0502050508020304" pitchFamily="34" charset="0"/>
            </a:endParaRPr>
          </a:p>
        </p:txBody>
      </p:sp>
      <p:sp>
        <p:nvSpPr>
          <p:cNvPr id="18" name="TextBox 17">
            <a:extLst>
              <a:ext uri="{FF2B5EF4-FFF2-40B4-BE49-F238E27FC236}">
                <a16:creationId xmlns:a16="http://schemas.microsoft.com/office/drawing/2014/main" id="{0BE9786C-1698-96D9-D118-9E29A26C1936}"/>
              </a:ext>
            </a:extLst>
          </p:cNvPr>
          <p:cNvSpPr txBox="1"/>
          <p:nvPr/>
        </p:nvSpPr>
        <p:spPr>
          <a:xfrm>
            <a:off x="9104233" y="6265153"/>
            <a:ext cx="5053727" cy="646331"/>
          </a:xfrm>
          <a:prstGeom prst="rect">
            <a:avLst/>
          </a:prstGeom>
          <a:noFill/>
        </p:spPr>
        <p:txBody>
          <a:bodyPr wrap="square">
            <a:spAutoFit/>
          </a:bodyPr>
          <a:lstStyle/>
          <a:p>
            <a:r>
              <a:rPr lang="en-US" dirty="0">
                <a:hlinkClick r:id="rId8"/>
              </a:rPr>
              <a:t>https://www.youtube.com/watch?v=jc94qmUG1hw</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500" fill="hold"/>
                                        <p:tgtEl>
                                          <p:spTgt spid="6"/>
                                        </p:tgtEl>
                                        <p:attrNameLst>
                                          <p:attrName>ppt_w</p:attrName>
                                        </p:attrNameLst>
                                      </p:cBhvr>
                                      <p:tavLst>
                                        <p:tav tm="0">
                                          <p:val>
                                            <p:fltVal val="0"/>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p:cTn id="71" dur="500" fill="hold"/>
                                        <p:tgtEl>
                                          <p:spTgt spid="13"/>
                                        </p:tgtEl>
                                        <p:attrNameLst>
                                          <p:attrName>ppt_w</p:attrName>
                                        </p:attrNameLst>
                                      </p:cBhvr>
                                      <p:tavLst>
                                        <p:tav tm="0">
                                          <p:val>
                                            <p:fltVal val="0"/>
                                          </p:val>
                                        </p:tav>
                                        <p:tav tm="100000">
                                          <p:val>
                                            <p:strVal val="#ppt_w"/>
                                          </p:val>
                                        </p:tav>
                                      </p:tavLst>
                                    </p:anim>
                                    <p:anim calcmode="lin" valueType="num">
                                      <p:cBhvr>
                                        <p:cTn id="72" dur="500" fill="hold"/>
                                        <p:tgtEl>
                                          <p:spTgt spid="13"/>
                                        </p:tgtEl>
                                        <p:attrNameLst>
                                          <p:attrName>ppt_h</p:attrName>
                                        </p:attrNameLst>
                                      </p:cBhvr>
                                      <p:tavLst>
                                        <p:tav tm="0">
                                          <p:val>
                                            <p:fltVal val="0"/>
                                          </p:val>
                                        </p:tav>
                                        <p:tav tm="100000">
                                          <p:val>
                                            <p:strVal val="#ppt_h"/>
                                          </p:val>
                                        </p:tav>
                                      </p:tavLst>
                                    </p:anim>
                                    <p:animEffect transition="in" filter="fade">
                                      <p:cBhvr>
                                        <p:cTn id="73" dur="500"/>
                                        <p:tgtEl>
                                          <p:spTgt spid="13"/>
                                        </p:tgtEl>
                                      </p:cBhvr>
                                    </p:animEffect>
                                  </p:childTnLst>
                                </p:cTn>
                              </p:par>
                              <p:par>
                                <p:cTn id="74" presetID="53" presetClass="entr" presetSubtype="16" fill="hold"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 calcmode="lin" valueType="num">
                                      <p:cBhvr>
                                        <p:cTn id="88" dur="500" fill="hold"/>
                                        <p:tgtEl>
                                          <p:spTgt spid="16"/>
                                        </p:tgtEl>
                                        <p:attrNameLst>
                                          <p:attrName>ppt_w</p:attrName>
                                        </p:attrNameLst>
                                      </p:cBhvr>
                                      <p:tavLst>
                                        <p:tav tm="0">
                                          <p:val>
                                            <p:fltVal val="0"/>
                                          </p:val>
                                        </p:tav>
                                        <p:tav tm="100000">
                                          <p:val>
                                            <p:strVal val="#ppt_w"/>
                                          </p:val>
                                        </p:tav>
                                      </p:tavLst>
                                    </p:anim>
                                    <p:anim calcmode="lin" valueType="num">
                                      <p:cBhvr>
                                        <p:cTn id="89" dur="500" fill="hold"/>
                                        <p:tgtEl>
                                          <p:spTgt spid="16"/>
                                        </p:tgtEl>
                                        <p:attrNameLst>
                                          <p:attrName>ppt_h</p:attrName>
                                        </p:attrNameLst>
                                      </p:cBhvr>
                                      <p:tavLst>
                                        <p:tav tm="0">
                                          <p:val>
                                            <p:fltVal val="0"/>
                                          </p:val>
                                        </p:tav>
                                        <p:tav tm="100000">
                                          <p:val>
                                            <p:strVal val="#ppt_h"/>
                                          </p:val>
                                        </p:tav>
                                      </p:tavLst>
                                    </p:anim>
                                    <p:animEffect transition="in" filter="fade">
                                      <p:cBhvr>
                                        <p:cTn id="9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9" grpId="0" animBg="1"/>
      <p:bldP spid="10" grpId="0" animBg="1"/>
      <p:bldP spid="12" grpId="0" animBg="1"/>
      <p:bldP spid="13"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248503" y="-60960"/>
            <a:ext cx="5486400" cy="8229600"/>
          </a:xfrm>
          <a:prstGeom prst="rect">
            <a:avLst/>
          </a:prstGeom>
        </p:spPr>
      </p:pic>
      <p:sp>
        <p:nvSpPr>
          <p:cNvPr id="3" name="Text 0"/>
          <p:cNvSpPr/>
          <p:nvPr/>
        </p:nvSpPr>
        <p:spPr>
          <a:xfrm>
            <a:off x="501848" y="405289"/>
            <a:ext cx="5851684" cy="448032"/>
          </a:xfrm>
          <a:prstGeom prst="rect">
            <a:avLst/>
          </a:prstGeom>
          <a:noFill/>
          <a:ln/>
        </p:spPr>
        <p:txBody>
          <a:bodyPr wrap="none" lIns="0" tIns="0" rIns="0" bIns="0" rtlCol="0" anchor="t"/>
          <a:lstStyle/>
          <a:p>
            <a:pPr marL="0" indent="0" algn="l">
              <a:lnSpc>
                <a:spcPts val="3500"/>
              </a:lnSpc>
              <a:buNone/>
            </a:pPr>
            <a:r>
              <a:rPr lang="en-US" sz="4400" b="1" dirty="0">
                <a:solidFill>
                  <a:srgbClr val="000000"/>
                </a:solidFill>
                <a:latin typeface="Inter Bold" pitchFamily="34" charset="0"/>
                <a:ea typeface="Inter Bold" pitchFamily="34" charset="-122"/>
                <a:cs typeface="Inter Bold" pitchFamily="34" charset="-120"/>
              </a:rPr>
              <a:t>Assessing Organizational Culture</a:t>
            </a:r>
            <a:endParaRPr lang="en-US" sz="4400" dirty="0"/>
          </a:p>
        </p:txBody>
      </p:sp>
      <p:sp>
        <p:nvSpPr>
          <p:cNvPr id="4" name="Text 1"/>
          <p:cNvSpPr/>
          <p:nvPr/>
        </p:nvSpPr>
        <p:spPr>
          <a:xfrm>
            <a:off x="501848" y="1068348"/>
            <a:ext cx="8140303" cy="779444"/>
          </a:xfrm>
          <a:prstGeom prst="rect">
            <a:avLst/>
          </a:prstGeom>
          <a:noFill/>
          <a:ln/>
        </p:spPr>
        <p:txBody>
          <a:bodyPr wrap="square" lIns="88900" tIns="38100" rIns="88900" bIns="38100" rtlCol="0" anchor="t">
            <a:spAutoFit/>
          </a:bodyPr>
          <a:lstStyle/>
          <a:p>
            <a:pPr algn="l">
              <a:lnSpc>
                <a:spcPts val="1800"/>
              </a:lnSpc>
              <a:buNone/>
            </a:pPr>
            <a:r>
              <a:rPr lang="en-US" sz="2000" dirty="0">
                <a:solidFill>
                  <a:srgbClr val="272525"/>
                </a:solidFill>
                <a:latin typeface="Inter" pitchFamily="34" charset="0"/>
                <a:ea typeface="Inter" pitchFamily="34" charset="-122"/>
                <a:cs typeface="Inter" pitchFamily="34" charset="-120"/>
              </a:rPr>
              <a:t>Organizational culture is multifaceted and can be systematically assessed to understand its current state and identify areas for development. Diverse methods provide a holistic view.</a:t>
            </a:r>
            <a:endParaRPr lang="en-US" sz="2000" dirty="0"/>
          </a:p>
        </p:txBody>
      </p:sp>
      <p:sp>
        <p:nvSpPr>
          <p:cNvPr id="5" name="Shape 2"/>
          <p:cNvSpPr/>
          <p:nvPr/>
        </p:nvSpPr>
        <p:spPr>
          <a:xfrm>
            <a:off x="501848" y="1903333"/>
            <a:ext cx="8140303" cy="1056442"/>
          </a:xfrm>
          <a:prstGeom prst="roundRect">
            <a:avLst>
              <a:gd name="adj" fmla="val 6924"/>
            </a:avLst>
          </a:prstGeom>
          <a:solidFill>
            <a:srgbClr val="FFFFFF"/>
          </a:solidFill>
          <a:ln/>
        </p:spPr>
      </p:sp>
      <p:sp>
        <p:nvSpPr>
          <p:cNvPr id="6" name="Shape 3"/>
          <p:cNvSpPr/>
          <p:nvPr/>
        </p:nvSpPr>
        <p:spPr>
          <a:xfrm>
            <a:off x="501848" y="1888093"/>
            <a:ext cx="8140303" cy="60960"/>
          </a:xfrm>
          <a:prstGeom prst="roundRect">
            <a:avLst>
              <a:gd name="adj" fmla="val 98807"/>
            </a:avLst>
          </a:prstGeom>
          <a:solidFill>
            <a:srgbClr val="4950BC"/>
          </a:solidFill>
          <a:ln/>
        </p:spPr>
      </p:sp>
      <p:sp>
        <p:nvSpPr>
          <p:cNvPr id="7" name="Shape 4"/>
          <p:cNvSpPr/>
          <p:nvPr/>
        </p:nvSpPr>
        <p:spPr>
          <a:xfrm>
            <a:off x="4356914" y="1688306"/>
            <a:ext cx="430173" cy="430173"/>
          </a:xfrm>
          <a:prstGeom prst="roundRect">
            <a:avLst>
              <a:gd name="adj" fmla="val 212566"/>
            </a:avLst>
          </a:prstGeom>
          <a:solidFill>
            <a:srgbClr val="4950BC"/>
          </a:solidFill>
          <a:ln/>
        </p:spPr>
      </p:sp>
      <p:pic>
        <p:nvPicPr>
          <p:cNvPr id="8" name="Image 1" descr="preencoded.png"/>
          <p:cNvPicPr>
            <a:picLocks noChangeAspect="1"/>
          </p:cNvPicPr>
          <p:nvPr/>
        </p:nvPicPr>
        <p:blipFill>
          <a:blip r:embed="rId4"/>
          <a:stretch>
            <a:fillRect/>
          </a:stretch>
        </p:blipFill>
        <p:spPr>
          <a:xfrm>
            <a:off x="4485977" y="1795820"/>
            <a:ext cx="172045" cy="215027"/>
          </a:xfrm>
          <a:prstGeom prst="rect">
            <a:avLst/>
          </a:prstGeom>
        </p:spPr>
      </p:pic>
      <p:sp>
        <p:nvSpPr>
          <p:cNvPr id="9" name="Text 5"/>
          <p:cNvSpPr/>
          <p:nvPr/>
        </p:nvSpPr>
        <p:spPr>
          <a:xfrm>
            <a:off x="660440" y="2261830"/>
            <a:ext cx="1792605" cy="224076"/>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Inter Bold" pitchFamily="34" charset="0"/>
                <a:ea typeface="Inter Bold" pitchFamily="34" charset="-122"/>
                <a:cs typeface="Inter Bold" pitchFamily="34" charset="-120"/>
              </a:rPr>
              <a:t>Employee Surveys</a:t>
            </a:r>
            <a:endParaRPr lang="en-US" sz="2400" dirty="0"/>
          </a:p>
        </p:txBody>
      </p:sp>
      <p:sp>
        <p:nvSpPr>
          <p:cNvPr id="10" name="Text 6"/>
          <p:cNvSpPr/>
          <p:nvPr/>
        </p:nvSpPr>
        <p:spPr>
          <a:xfrm>
            <a:off x="660440" y="2571869"/>
            <a:ext cx="8140303" cy="471668"/>
          </a:xfrm>
          <a:prstGeom prst="rect">
            <a:avLst/>
          </a:prstGeom>
          <a:noFill/>
          <a:ln/>
        </p:spPr>
        <p:txBody>
          <a:bodyPr wrap="square" lIns="0" tIns="0" rIns="0" bIns="0" rtlCol="0" anchor="t">
            <a:spAutoFit/>
          </a:bodyPr>
          <a:lstStyle/>
          <a:p>
            <a:pPr marL="0" indent="0" algn="l">
              <a:lnSpc>
                <a:spcPts val="1800"/>
              </a:lnSpc>
              <a:buNone/>
            </a:pPr>
            <a:r>
              <a:rPr lang="en-US" sz="2000" dirty="0">
                <a:solidFill>
                  <a:srgbClr val="272525"/>
                </a:solidFill>
                <a:latin typeface="Inter" pitchFamily="34" charset="0"/>
                <a:ea typeface="Inter" pitchFamily="34" charset="-122"/>
                <a:cs typeface="Inter" pitchFamily="34" charset="-120"/>
              </a:rPr>
              <a:t>Collect quantitative data on perceptions, values, and attitudes across the organization.</a:t>
            </a:r>
            <a:endParaRPr lang="en-US" sz="2000" dirty="0"/>
          </a:p>
        </p:txBody>
      </p:sp>
      <p:sp>
        <p:nvSpPr>
          <p:cNvPr id="11" name="Shape 7"/>
          <p:cNvSpPr/>
          <p:nvPr/>
        </p:nvSpPr>
        <p:spPr>
          <a:xfrm>
            <a:off x="501848" y="3318153"/>
            <a:ext cx="8140303" cy="1056442"/>
          </a:xfrm>
          <a:prstGeom prst="roundRect">
            <a:avLst>
              <a:gd name="adj" fmla="val 6924"/>
            </a:avLst>
          </a:prstGeom>
          <a:solidFill>
            <a:srgbClr val="FFFFFF"/>
          </a:solidFill>
          <a:ln/>
        </p:spPr>
      </p:sp>
      <p:sp>
        <p:nvSpPr>
          <p:cNvPr id="12" name="Shape 8"/>
          <p:cNvSpPr/>
          <p:nvPr/>
        </p:nvSpPr>
        <p:spPr>
          <a:xfrm>
            <a:off x="501848" y="3302913"/>
            <a:ext cx="8140303" cy="60960"/>
          </a:xfrm>
          <a:prstGeom prst="roundRect">
            <a:avLst>
              <a:gd name="adj" fmla="val 98807"/>
            </a:avLst>
          </a:prstGeom>
          <a:solidFill>
            <a:srgbClr val="4950BC"/>
          </a:solidFill>
          <a:ln/>
        </p:spPr>
      </p:sp>
      <p:sp>
        <p:nvSpPr>
          <p:cNvPr id="13" name="Shape 9"/>
          <p:cNvSpPr/>
          <p:nvPr/>
        </p:nvSpPr>
        <p:spPr>
          <a:xfrm>
            <a:off x="4356914" y="3103126"/>
            <a:ext cx="430173" cy="430173"/>
          </a:xfrm>
          <a:prstGeom prst="roundRect">
            <a:avLst>
              <a:gd name="adj" fmla="val 212566"/>
            </a:avLst>
          </a:prstGeom>
          <a:solidFill>
            <a:srgbClr val="4950BC"/>
          </a:solidFill>
          <a:ln/>
        </p:spPr>
      </p:sp>
      <p:pic>
        <p:nvPicPr>
          <p:cNvPr id="14" name="Image 2" descr="preencoded.png"/>
          <p:cNvPicPr>
            <a:picLocks noChangeAspect="1"/>
          </p:cNvPicPr>
          <p:nvPr/>
        </p:nvPicPr>
        <p:blipFill>
          <a:blip r:embed="rId5"/>
          <a:stretch>
            <a:fillRect/>
          </a:stretch>
        </p:blipFill>
        <p:spPr>
          <a:xfrm>
            <a:off x="4485977" y="3210639"/>
            <a:ext cx="172045" cy="215027"/>
          </a:xfrm>
          <a:prstGeom prst="rect">
            <a:avLst/>
          </a:prstGeom>
        </p:spPr>
      </p:pic>
      <p:sp>
        <p:nvSpPr>
          <p:cNvPr id="15" name="Text 10"/>
          <p:cNvSpPr/>
          <p:nvPr/>
        </p:nvSpPr>
        <p:spPr>
          <a:xfrm>
            <a:off x="660440" y="3676650"/>
            <a:ext cx="2334101" cy="224076"/>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Inter Bold" pitchFamily="34" charset="0"/>
                <a:ea typeface="Inter Bold" pitchFamily="34" charset="-122"/>
                <a:cs typeface="Inter Bold" pitchFamily="34" charset="-120"/>
              </a:rPr>
              <a:t>Focus Groups &amp; Interviews</a:t>
            </a:r>
            <a:endParaRPr lang="en-US" sz="2400" dirty="0"/>
          </a:p>
        </p:txBody>
      </p:sp>
      <p:sp>
        <p:nvSpPr>
          <p:cNvPr id="16" name="Text 11"/>
          <p:cNvSpPr/>
          <p:nvPr/>
        </p:nvSpPr>
        <p:spPr>
          <a:xfrm>
            <a:off x="660440" y="3986689"/>
            <a:ext cx="7823121" cy="548612"/>
          </a:xfrm>
          <a:prstGeom prst="rect">
            <a:avLst/>
          </a:prstGeom>
          <a:noFill/>
          <a:ln/>
        </p:spPr>
        <p:txBody>
          <a:bodyPr wrap="square" lIns="88900" tIns="38100" rIns="88900" bIns="38100" rtlCol="0" anchor="t">
            <a:spAutoFit/>
          </a:bodyPr>
          <a:lstStyle/>
          <a:p>
            <a:pPr algn="l">
              <a:lnSpc>
                <a:spcPts val="1800"/>
              </a:lnSpc>
              <a:buNone/>
            </a:pPr>
            <a:r>
              <a:rPr lang="en-US" sz="2000" dirty="0">
                <a:solidFill>
                  <a:srgbClr val="272525"/>
                </a:solidFill>
                <a:latin typeface="Inter" pitchFamily="34" charset="0"/>
                <a:ea typeface="Inter" pitchFamily="34" charset="-122"/>
                <a:cs typeface="Inter" pitchFamily="34" charset="-120"/>
              </a:rPr>
              <a:t>Gather qualitative insights, delving deeper into shared experiences and underlying beliefs.</a:t>
            </a:r>
            <a:endParaRPr lang="en-US" sz="2000" dirty="0"/>
          </a:p>
        </p:txBody>
      </p:sp>
      <p:sp>
        <p:nvSpPr>
          <p:cNvPr id="17" name="Shape 12"/>
          <p:cNvSpPr/>
          <p:nvPr/>
        </p:nvSpPr>
        <p:spPr>
          <a:xfrm>
            <a:off x="501848" y="4732973"/>
            <a:ext cx="8140303" cy="1056442"/>
          </a:xfrm>
          <a:prstGeom prst="roundRect">
            <a:avLst>
              <a:gd name="adj" fmla="val 6924"/>
            </a:avLst>
          </a:prstGeom>
          <a:solidFill>
            <a:srgbClr val="FFFFFF"/>
          </a:solidFill>
          <a:ln/>
        </p:spPr>
      </p:sp>
      <p:sp>
        <p:nvSpPr>
          <p:cNvPr id="18" name="Shape 13"/>
          <p:cNvSpPr/>
          <p:nvPr/>
        </p:nvSpPr>
        <p:spPr>
          <a:xfrm>
            <a:off x="501848" y="4717733"/>
            <a:ext cx="8140303" cy="60960"/>
          </a:xfrm>
          <a:prstGeom prst="roundRect">
            <a:avLst>
              <a:gd name="adj" fmla="val 98807"/>
            </a:avLst>
          </a:prstGeom>
          <a:solidFill>
            <a:srgbClr val="4950BC"/>
          </a:solidFill>
          <a:ln/>
        </p:spPr>
      </p:sp>
      <p:sp>
        <p:nvSpPr>
          <p:cNvPr id="19" name="Shape 14"/>
          <p:cNvSpPr/>
          <p:nvPr/>
        </p:nvSpPr>
        <p:spPr>
          <a:xfrm>
            <a:off x="4356914" y="4517946"/>
            <a:ext cx="430173" cy="430173"/>
          </a:xfrm>
          <a:prstGeom prst="roundRect">
            <a:avLst>
              <a:gd name="adj" fmla="val 212566"/>
            </a:avLst>
          </a:prstGeom>
          <a:solidFill>
            <a:srgbClr val="4950BC"/>
          </a:solidFill>
          <a:ln/>
        </p:spPr>
      </p:sp>
      <p:pic>
        <p:nvPicPr>
          <p:cNvPr id="20" name="Image 3" descr="preencoded.png"/>
          <p:cNvPicPr>
            <a:picLocks noChangeAspect="1"/>
          </p:cNvPicPr>
          <p:nvPr/>
        </p:nvPicPr>
        <p:blipFill>
          <a:blip r:embed="rId6"/>
          <a:stretch>
            <a:fillRect/>
          </a:stretch>
        </p:blipFill>
        <p:spPr>
          <a:xfrm>
            <a:off x="4485977" y="4625459"/>
            <a:ext cx="172045" cy="215027"/>
          </a:xfrm>
          <a:prstGeom prst="rect">
            <a:avLst/>
          </a:prstGeom>
        </p:spPr>
      </p:pic>
      <p:sp>
        <p:nvSpPr>
          <p:cNvPr id="21" name="Text 15"/>
          <p:cNvSpPr/>
          <p:nvPr/>
        </p:nvSpPr>
        <p:spPr>
          <a:xfrm>
            <a:off x="660440" y="5091470"/>
            <a:ext cx="2048589" cy="224076"/>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Inter Bold" pitchFamily="34" charset="0"/>
                <a:ea typeface="Inter Bold" pitchFamily="34" charset="-122"/>
                <a:cs typeface="Inter Bold" pitchFamily="34" charset="-120"/>
              </a:rPr>
              <a:t>Behavioral Observation</a:t>
            </a:r>
            <a:endParaRPr lang="en-US" sz="2400" dirty="0"/>
          </a:p>
        </p:txBody>
      </p:sp>
      <p:sp>
        <p:nvSpPr>
          <p:cNvPr id="22" name="Text 16"/>
          <p:cNvSpPr/>
          <p:nvPr/>
        </p:nvSpPr>
        <p:spPr>
          <a:xfrm>
            <a:off x="660440" y="5401508"/>
            <a:ext cx="7981711" cy="548612"/>
          </a:xfrm>
          <a:prstGeom prst="rect">
            <a:avLst/>
          </a:prstGeom>
          <a:noFill/>
          <a:ln/>
        </p:spPr>
        <p:txBody>
          <a:bodyPr wrap="square" lIns="88900" tIns="38100" rIns="88900" bIns="38100" rtlCol="0" anchor="t">
            <a:spAutoFit/>
          </a:bodyPr>
          <a:lstStyle/>
          <a:p>
            <a:pPr algn="l">
              <a:lnSpc>
                <a:spcPts val="1800"/>
              </a:lnSpc>
              <a:buNone/>
            </a:pPr>
            <a:r>
              <a:rPr lang="en-US" sz="2000" dirty="0">
                <a:solidFill>
                  <a:srgbClr val="272525"/>
                </a:solidFill>
                <a:latin typeface="Inter" pitchFamily="34" charset="0"/>
                <a:ea typeface="Inter" pitchFamily="34" charset="-122"/>
                <a:cs typeface="Inter" pitchFamily="34" charset="-120"/>
              </a:rPr>
              <a:t>Directly observe daily interactions, communication patterns, and decision-making processes.</a:t>
            </a:r>
            <a:endParaRPr lang="en-US" sz="2000" dirty="0"/>
          </a:p>
        </p:txBody>
      </p:sp>
      <p:sp>
        <p:nvSpPr>
          <p:cNvPr id="23" name="Shape 17"/>
          <p:cNvSpPr/>
          <p:nvPr/>
        </p:nvSpPr>
        <p:spPr>
          <a:xfrm>
            <a:off x="501848" y="6147792"/>
            <a:ext cx="8140303" cy="1056442"/>
          </a:xfrm>
          <a:prstGeom prst="roundRect">
            <a:avLst>
              <a:gd name="adj" fmla="val 6924"/>
            </a:avLst>
          </a:prstGeom>
          <a:solidFill>
            <a:srgbClr val="FFFFFF"/>
          </a:solidFill>
          <a:ln/>
        </p:spPr>
      </p:sp>
      <p:sp>
        <p:nvSpPr>
          <p:cNvPr id="24" name="Shape 18"/>
          <p:cNvSpPr/>
          <p:nvPr/>
        </p:nvSpPr>
        <p:spPr>
          <a:xfrm>
            <a:off x="501848" y="6132552"/>
            <a:ext cx="8140303" cy="60960"/>
          </a:xfrm>
          <a:prstGeom prst="roundRect">
            <a:avLst>
              <a:gd name="adj" fmla="val 98807"/>
            </a:avLst>
          </a:prstGeom>
          <a:solidFill>
            <a:srgbClr val="4950BC"/>
          </a:solidFill>
          <a:ln/>
        </p:spPr>
      </p:sp>
      <p:sp>
        <p:nvSpPr>
          <p:cNvPr id="25" name="Shape 19"/>
          <p:cNvSpPr/>
          <p:nvPr/>
        </p:nvSpPr>
        <p:spPr>
          <a:xfrm>
            <a:off x="4356914" y="5932765"/>
            <a:ext cx="430173" cy="430173"/>
          </a:xfrm>
          <a:prstGeom prst="roundRect">
            <a:avLst>
              <a:gd name="adj" fmla="val 212566"/>
            </a:avLst>
          </a:prstGeom>
          <a:solidFill>
            <a:srgbClr val="4950BC"/>
          </a:solidFill>
          <a:ln/>
        </p:spPr>
      </p:sp>
      <p:pic>
        <p:nvPicPr>
          <p:cNvPr id="26" name="Image 4" descr="preencoded.png"/>
          <p:cNvPicPr>
            <a:picLocks noChangeAspect="1"/>
          </p:cNvPicPr>
          <p:nvPr/>
        </p:nvPicPr>
        <p:blipFill>
          <a:blip r:embed="rId7"/>
          <a:stretch>
            <a:fillRect/>
          </a:stretch>
        </p:blipFill>
        <p:spPr>
          <a:xfrm>
            <a:off x="4485977" y="6040279"/>
            <a:ext cx="172045" cy="215027"/>
          </a:xfrm>
          <a:prstGeom prst="rect">
            <a:avLst/>
          </a:prstGeom>
        </p:spPr>
      </p:pic>
      <p:sp>
        <p:nvSpPr>
          <p:cNvPr id="27" name="Text 20"/>
          <p:cNvSpPr/>
          <p:nvPr/>
        </p:nvSpPr>
        <p:spPr>
          <a:xfrm>
            <a:off x="660440" y="6506289"/>
            <a:ext cx="1792605" cy="224076"/>
          </a:xfrm>
          <a:prstGeom prst="rect">
            <a:avLst/>
          </a:prstGeom>
          <a:noFill/>
          <a:ln/>
        </p:spPr>
        <p:txBody>
          <a:bodyPr wrap="none" lIns="0" tIns="0" rIns="0" bIns="0" rtlCol="0" anchor="t"/>
          <a:lstStyle/>
          <a:p>
            <a:pPr marL="0" indent="0" algn="l">
              <a:lnSpc>
                <a:spcPts val="1750"/>
              </a:lnSpc>
              <a:buNone/>
            </a:pPr>
            <a:r>
              <a:rPr lang="en-US" sz="2400" b="1" dirty="0">
                <a:solidFill>
                  <a:srgbClr val="272525"/>
                </a:solidFill>
                <a:latin typeface="Inter Bold" pitchFamily="34" charset="0"/>
                <a:ea typeface="Inter Bold" pitchFamily="34" charset="-122"/>
                <a:cs typeface="Inter Bold" pitchFamily="34" charset="-120"/>
              </a:rPr>
              <a:t>Artifacts &amp; Rituals</a:t>
            </a:r>
            <a:endParaRPr lang="en-US" sz="2400" dirty="0"/>
          </a:p>
        </p:txBody>
      </p:sp>
      <p:sp>
        <p:nvSpPr>
          <p:cNvPr id="28" name="Text 21"/>
          <p:cNvSpPr/>
          <p:nvPr/>
        </p:nvSpPr>
        <p:spPr>
          <a:xfrm>
            <a:off x="660441" y="6816328"/>
            <a:ext cx="8324968" cy="471668"/>
          </a:xfrm>
          <a:prstGeom prst="rect">
            <a:avLst/>
          </a:prstGeom>
          <a:noFill/>
          <a:ln/>
        </p:spPr>
        <p:txBody>
          <a:bodyPr wrap="square" lIns="0" tIns="0" rIns="0" bIns="0" rtlCol="0" anchor="t">
            <a:spAutoFit/>
          </a:bodyPr>
          <a:lstStyle/>
          <a:p>
            <a:pPr algn="l">
              <a:lnSpc>
                <a:spcPts val="1800"/>
              </a:lnSpc>
              <a:buNone/>
            </a:pPr>
            <a:r>
              <a:rPr lang="en-US" sz="2000" dirty="0">
                <a:solidFill>
                  <a:srgbClr val="272525"/>
                </a:solidFill>
                <a:latin typeface="Inter" pitchFamily="34" charset="0"/>
                <a:ea typeface="Inter" pitchFamily="34" charset="-122"/>
                <a:cs typeface="Inter" pitchFamily="34" charset="-120"/>
              </a:rPr>
              <a:t>Analyze visible symbols, stories, ceremonies, and physical environment that reflect culture.</a:t>
            </a:r>
            <a:endParaRPr lang="en-US" sz="2000" dirty="0"/>
          </a:p>
        </p:txBody>
      </p:sp>
      <p:sp>
        <p:nvSpPr>
          <p:cNvPr id="29" name="Text 22"/>
          <p:cNvSpPr/>
          <p:nvPr/>
        </p:nvSpPr>
        <p:spPr>
          <a:xfrm>
            <a:off x="501848" y="7365563"/>
            <a:ext cx="13619101" cy="781823"/>
          </a:xfrm>
          <a:prstGeom prst="rect">
            <a:avLst/>
          </a:prstGeom>
          <a:noFill/>
          <a:ln/>
        </p:spPr>
        <p:txBody>
          <a:bodyPr wrap="square" lIns="0" tIns="0" rIns="0" bIns="0" rtlCol="0" anchor="t"/>
          <a:lstStyle/>
          <a:p>
            <a:pPr marL="0" indent="0" algn="l">
              <a:lnSpc>
                <a:spcPts val="1800"/>
              </a:lnSpc>
              <a:buNone/>
            </a:pPr>
            <a:r>
              <a:rPr lang="en-US" sz="2000" dirty="0">
                <a:solidFill>
                  <a:srgbClr val="272525"/>
                </a:solidFill>
                <a:latin typeface="Inter" pitchFamily="34" charset="0"/>
                <a:ea typeface="Inter" pitchFamily="34" charset="-122"/>
                <a:cs typeface="Inter" pitchFamily="34" charset="-120"/>
              </a:rPr>
              <a:t>Specialized tools like the </a:t>
            </a:r>
            <a:r>
              <a:rPr lang="en-US" sz="2000" b="1" dirty="0">
                <a:solidFill>
                  <a:srgbClr val="272525"/>
                </a:solidFill>
                <a:latin typeface="Inter" pitchFamily="34" charset="0"/>
                <a:ea typeface="Inter" pitchFamily="34" charset="-122"/>
                <a:cs typeface="Inter" pitchFamily="34" charset="-120"/>
              </a:rPr>
              <a:t>Organizational Culture Assessment Instrument (OCAI)</a:t>
            </a:r>
            <a:r>
              <a:rPr lang="en-US" sz="2000" dirty="0">
                <a:solidFill>
                  <a:srgbClr val="272525"/>
                </a:solidFill>
                <a:latin typeface="Inter" pitchFamily="34" charset="0"/>
                <a:ea typeface="Inter" pitchFamily="34" charset="-122"/>
                <a:cs typeface="Inter" pitchFamily="34" charset="-120"/>
              </a:rPr>
              <a:t> can help map cultural types and strengths, providing a framework for strategic cultural initiatives.</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53" presetClass="entr" presetSubtype="16"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p:cTn id="73" dur="500" fill="hold"/>
                                        <p:tgtEl>
                                          <p:spTgt spid="18"/>
                                        </p:tgtEl>
                                        <p:attrNameLst>
                                          <p:attrName>ppt_w</p:attrName>
                                        </p:attrNameLst>
                                      </p:cBhvr>
                                      <p:tavLst>
                                        <p:tav tm="0">
                                          <p:val>
                                            <p:fltVal val="0"/>
                                          </p:val>
                                        </p:tav>
                                        <p:tav tm="100000">
                                          <p:val>
                                            <p:strVal val="#ppt_w"/>
                                          </p:val>
                                        </p:tav>
                                      </p:tavLst>
                                    </p:anim>
                                    <p:anim calcmode="lin" valueType="num">
                                      <p:cBhvr>
                                        <p:cTn id="74" dur="500" fill="hold"/>
                                        <p:tgtEl>
                                          <p:spTgt spid="18"/>
                                        </p:tgtEl>
                                        <p:attrNameLst>
                                          <p:attrName>ppt_h</p:attrName>
                                        </p:attrNameLst>
                                      </p:cBhvr>
                                      <p:tavLst>
                                        <p:tav tm="0">
                                          <p:val>
                                            <p:fltVal val="0"/>
                                          </p:val>
                                        </p:tav>
                                        <p:tav tm="100000">
                                          <p:val>
                                            <p:strVal val="#ppt_h"/>
                                          </p:val>
                                        </p:tav>
                                      </p:tavLst>
                                    </p:anim>
                                    <p:animEffect transition="in" filter="fade">
                                      <p:cBhvr>
                                        <p:cTn id="75" dur="500"/>
                                        <p:tgtEl>
                                          <p:spTgt spid="18"/>
                                        </p:tgtEl>
                                      </p:cBhvr>
                                    </p:animEffect>
                                  </p:childTnLst>
                                </p:cTn>
                              </p:par>
                              <p:par>
                                <p:cTn id="76" presetID="53" presetClass="entr" presetSubtype="16"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p:cTn id="78" dur="500" fill="hold"/>
                                        <p:tgtEl>
                                          <p:spTgt spid="19"/>
                                        </p:tgtEl>
                                        <p:attrNameLst>
                                          <p:attrName>ppt_w</p:attrName>
                                        </p:attrNameLst>
                                      </p:cBhvr>
                                      <p:tavLst>
                                        <p:tav tm="0">
                                          <p:val>
                                            <p:fltVal val="0"/>
                                          </p:val>
                                        </p:tav>
                                        <p:tav tm="100000">
                                          <p:val>
                                            <p:strVal val="#ppt_w"/>
                                          </p:val>
                                        </p:tav>
                                      </p:tavLst>
                                    </p:anim>
                                    <p:anim calcmode="lin" valueType="num">
                                      <p:cBhvr>
                                        <p:cTn id="79" dur="500" fill="hold"/>
                                        <p:tgtEl>
                                          <p:spTgt spid="19"/>
                                        </p:tgtEl>
                                        <p:attrNameLst>
                                          <p:attrName>ppt_h</p:attrName>
                                        </p:attrNameLst>
                                      </p:cBhvr>
                                      <p:tavLst>
                                        <p:tav tm="0">
                                          <p:val>
                                            <p:fltVal val="0"/>
                                          </p:val>
                                        </p:tav>
                                        <p:tav tm="100000">
                                          <p:val>
                                            <p:strVal val="#ppt_h"/>
                                          </p:val>
                                        </p:tav>
                                      </p:tavLst>
                                    </p:anim>
                                    <p:animEffect transition="in" filter="fade">
                                      <p:cBhvr>
                                        <p:cTn id="80" dur="500"/>
                                        <p:tgtEl>
                                          <p:spTgt spid="19"/>
                                        </p:tgtEl>
                                      </p:cBhvr>
                                    </p:animEffect>
                                  </p:childTnLst>
                                </p:cTn>
                              </p:par>
                              <p:par>
                                <p:cTn id="81" presetID="53" presetClass="entr" presetSubtype="16"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Effect transition="in" filter="fade">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Effect transition="in" filter="fade">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25"/>
                                        </p:tgtEl>
                                        <p:attrNameLst>
                                          <p:attrName>style.visibility</p:attrName>
                                        </p:attrNameLst>
                                      </p:cBhvr>
                                      <p:to>
                                        <p:strVal val="visible"/>
                                      </p:to>
                                    </p:set>
                                    <p:anim calcmode="lin" valueType="num">
                                      <p:cBhvr>
                                        <p:cTn id="104" dur="500" fill="hold"/>
                                        <p:tgtEl>
                                          <p:spTgt spid="25"/>
                                        </p:tgtEl>
                                        <p:attrNameLst>
                                          <p:attrName>ppt_w</p:attrName>
                                        </p:attrNameLst>
                                      </p:cBhvr>
                                      <p:tavLst>
                                        <p:tav tm="0">
                                          <p:val>
                                            <p:fltVal val="0"/>
                                          </p:val>
                                        </p:tav>
                                        <p:tav tm="100000">
                                          <p:val>
                                            <p:strVal val="#ppt_w"/>
                                          </p:val>
                                        </p:tav>
                                      </p:tavLst>
                                    </p:anim>
                                    <p:anim calcmode="lin" valueType="num">
                                      <p:cBhvr>
                                        <p:cTn id="105" dur="500" fill="hold"/>
                                        <p:tgtEl>
                                          <p:spTgt spid="25"/>
                                        </p:tgtEl>
                                        <p:attrNameLst>
                                          <p:attrName>ppt_h</p:attrName>
                                        </p:attrNameLst>
                                      </p:cBhvr>
                                      <p:tavLst>
                                        <p:tav tm="0">
                                          <p:val>
                                            <p:fltVal val="0"/>
                                          </p:val>
                                        </p:tav>
                                        <p:tav tm="100000">
                                          <p:val>
                                            <p:strVal val="#ppt_h"/>
                                          </p:val>
                                        </p:tav>
                                      </p:tavLst>
                                    </p:anim>
                                    <p:animEffect transition="in" filter="fade">
                                      <p:cBhvr>
                                        <p:cTn id="106" dur="500"/>
                                        <p:tgtEl>
                                          <p:spTgt spid="25"/>
                                        </p:tgtEl>
                                      </p:cBhvr>
                                    </p:animEffect>
                                  </p:childTnLst>
                                </p:cTn>
                              </p:par>
                              <p:par>
                                <p:cTn id="107" presetID="53" presetClass="entr" presetSubtype="16" fill="hold"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Effect transition="in" filter="fade">
                                      <p:cBhvr>
                                        <p:cTn id="111" dur="500"/>
                                        <p:tgtEl>
                                          <p:spTgt spid="24"/>
                                        </p:tgtEl>
                                      </p:cBhvr>
                                    </p:animEffect>
                                  </p:childTnLst>
                                </p:cTn>
                              </p:par>
                            </p:childTnLst>
                          </p:cTn>
                        </p:par>
                      </p:childTnLst>
                    </p:cTn>
                  </p:par>
                  <p:par>
                    <p:cTn id="112" fill="hold">
                      <p:stCondLst>
                        <p:cond delay="indefinite"/>
                      </p:stCondLst>
                      <p:childTnLst>
                        <p:par>
                          <p:cTn id="113" fill="hold">
                            <p:stCondLst>
                              <p:cond delay="0"/>
                            </p:stCondLst>
                            <p:childTnLst>
                              <p:par>
                                <p:cTn id="114" presetID="53" presetClass="entr" presetSubtype="16"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 calcmode="lin" valueType="num">
                                      <p:cBhvr>
                                        <p:cTn id="116" dur="500" fill="hold"/>
                                        <p:tgtEl>
                                          <p:spTgt spid="27"/>
                                        </p:tgtEl>
                                        <p:attrNameLst>
                                          <p:attrName>ppt_w</p:attrName>
                                        </p:attrNameLst>
                                      </p:cBhvr>
                                      <p:tavLst>
                                        <p:tav tm="0">
                                          <p:val>
                                            <p:fltVal val="0"/>
                                          </p:val>
                                        </p:tav>
                                        <p:tav tm="100000">
                                          <p:val>
                                            <p:strVal val="#ppt_w"/>
                                          </p:val>
                                        </p:tav>
                                      </p:tavLst>
                                    </p:anim>
                                    <p:anim calcmode="lin" valueType="num">
                                      <p:cBhvr>
                                        <p:cTn id="117" dur="500" fill="hold"/>
                                        <p:tgtEl>
                                          <p:spTgt spid="27"/>
                                        </p:tgtEl>
                                        <p:attrNameLst>
                                          <p:attrName>ppt_h</p:attrName>
                                        </p:attrNameLst>
                                      </p:cBhvr>
                                      <p:tavLst>
                                        <p:tav tm="0">
                                          <p:val>
                                            <p:fltVal val="0"/>
                                          </p:val>
                                        </p:tav>
                                        <p:tav tm="100000">
                                          <p:val>
                                            <p:strVal val="#ppt_h"/>
                                          </p:val>
                                        </p:tav>
                                      </p:tavLst>
                                    </p:anim>
                                    <p:animEffect transition="in" filter="fade">
                                      <p:cBhvr>
                                        <p:cTn id="118" dur="500"/>
                                        <p:tgtEl>
                                          <p:spTgt spid="27"/>
                                        </p:tgtEl>
                                      </p:cBhvr>
                                    </p:animEffect>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nodeType="clickEffect">
                                  <p:stCondLst>
                                    <p:cond delay="0"/>
                                  </p:stCondLst>
                                  <p:childTnLst>
                                    <p:set>
                                      <p:cBhvr>
                                        <p:cTn id="122" dur="1" fill="hold">
                                          <p:stCondLst>
                                            <p:cond delay="0"/>
                                          </p:stCondLst>
                                        </p:cTn>
                                        <p:tgtEl>
                                          <p:spTgt spid="17"/>
                                        </p:tgtEl>
                                        <p:attrNameLst>
                                          <p:attrName>style.visibility</p:attrName>
                                        </p:attrNameLst>
                                      </p:cBhvr>
                                      <p:to>
                                        <p:strVal val="visible"/>
                                      </p:to>
                                    </p:set>
                                    <p:anim calcmode="lin" valueType="num">
                                      <p:cBhvr>
                                        <p:cTn id="123" dur="500" fill="hold"/>
                                        <p:tgtEl>
                                          <p:spTgt spid="17"/>
                                        </p:tgtEl>
                                        <p:attrNameLst>
                                          <p:attrName>ppt_w</p:attrName>
                                        </p:attrNameLst>
                                      </p:cBhvr>
                                      <p:tavLst>
                                        <p:tav tm="0">
                                          <p:val>
                                            <p:fltVal val="0"/>
                                          </p:val>
                                        </p:tav>
                                        <p:tav tm="100000">
                                          <p:val>
                                            <p:strVal val="#ppt_w"/>
                                          </p:val>
                                        </p:tav>
                                      </p:tavLst>
                                    </p:anim>
                                    <p:anim calcmode="lin" valueType="num">
                                      <p:cBhvr>
                                        <p:cTn id="124" dur="500" fill="hold"/>
                                        <p:tgtEl>
                                          <p:spTgt spid="17"/>
                                        </p:tgtEl>
                                        <p:attrNameLst>
                                          <p:attrName>ppt_h</p:attrName>
                                        </p:attrNameLst>
                                      </p:cBhvr>
                                      <p:tavLst>
                                        <p:tav tm="0">
                                          <p:val>
                                            <p:fltVal val="0"/>
                                          </p:val>
                                        </p:tav>
                                        <p:tav tm="100000">
                                          <p:val>
                                            <p:strVal val="#ppt_h"/>
                                          </p:val>
                                        </p:tav>
                                      </p:tavLst>
                                    </p:anim>
                                    <p:animEffect transition="in" filter="fade">
                                      <p:cBhvr>
                                        <p:cTn id="125" dur="500"/>
                                        <p:tgtEl>
                                          <p:spTgt spid="17"/>
                                        </p:tgtEl>
                                      </p:cBhvr>
                                    </p:animEffect>
                                  </p:childTnLst>
                                </p:cTn>
                              </p:par>
                            </p:childTnLst>
                          </p:cTn>
                        </p:par>
                      </p:childTnLst>
                    </p:cTn>
                  </p:par>
                  <p:par>
                    <p:cTn id="126" fill="hold">
                      <p:stCondLst>
                        <p:cond delay="indefinite"/>
                      </p:stCondLst>
                      <p:childTnLst>
                        <p:par>
                          <p:cTn id="127" fill="hold">
                            <p:stCondLst>
                              <p:cond delay="0"/>
                            </p:stCondLst>
                            <p:childTnLst>
                              <p:par>
                                <p:cTn id="128" presetID="53" presetClass="entr" presetSubtype="16"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p:cTn id="130" dur="500" fill="hold"/>
                                        <p:tgtEl>
                                          <p:spTgt spid="28"/>
                                        </p:tgtEl>
                                        <p:attrNameLst>
                                          <p:attrName>ppt_w</p:attrName>
                                        </p:attrNameLst>
                                      </p:cBhvr>
                                      <p:tavLst>
                                        <p:tav tm="0">
                                          <p:val>
                                            <p:fltVal val="0"/>
                                          </p:val>
                                        </p:tav>
                                        <p:tav tm="100000">
                                          <p:val>
                                            <p:strVal val="#ppt_w"/>
                                          </p:val>
                                        </p:tav>
                                      </p:tavLst>
                                    </p:anim>
                                    <p:anim calcmode="lin" valueType="num">
                                      <p:cBhvr>
                                        <p:cTn id="131" dur="500" fill="hold"/>
                                        <p:tgtEl>
                                          <p:spTgt spid="28"/>
                                        </p:tgtEl>
                                        <p:attrNameLst>
                                          <p:attrName>ppt_h</p:attrName>
                                        </p:attrNameLst>
                                      </p:cBhvr>
                                      <p:tavLst>
                                        <p:tav tm="0">
                                          <p:val>
                                            <p:fltVal val="0"/>
                                          </p:val>
                                        </p:tav>
                                        <p:tav tm="100000">
                                          <p:val>
                                            <p:strVal val="#ppt_h"/>
                                          </p:val>
                                        </p:tav>
                                      </p:tavLst>
                                    </p:anim>
                                    <p:animEffect transition="in" filter="fade">
                                      <p:cBhvr>
                                        <p:cTn id="132" dur="500"/>
                                        <p:tgtEl>
                                          <p:spTgt spid="28"/>
                                        </p:tgtEl>
                                      </p:cBhvr>
                                    </p:animEffect>
                                  </p:childTnLst>
                                </p:cTn>
                              </p:par>
                            </p:childTnLst>
                          </p:cTn>
                        </p:par>
                      </p:childTnLst>
                    </p:cTn>
                  </p:par>
                  <p:par>
                    <p:cTn id="133" fill="hold">
                      <p:stCondLst>
                        <p:cond delay="indefinite"/>
                      </p:stCondLst>
                      <p:childTnLst>
                        <p:par>
                          <p:cTn id="134" fill="hold">
                            <p:stCondLst>
                              <p:cond delay="0"/>
                            </p:stCondLst>
                            <p:childTnLst>
                              <p:par>
                                <p:cTn id="135" presetID="53" presetClass="entr" presetSubtype="16" fill="hold" grpId="0" nodeType="clickEffect">
                                  <p:stCondLst>
                                    <p:cond delay="0"/>
                                  </p:stCondLst>
                                  <p:childTnLst>
                                    <p:set>
                                      <p:cBhvr>
                                        <p:cTn id="136" dur="1" fill="hold">
                                          <p:stCondLst>
                                            <p:cond delay="0"/>
                                          </p:stCondLst>
                                        </p:cTn>
                                        <p:tgtEl>
                                          <p:spTgt spid="29"/>
                                        </p:tgtEl>
                                        <p:attrNameLst>
                                          <p:attrName>style.visibility</p:attrName>
                                        </p:attrNameLst>
                                      </p:cBhvr>
                                      <p:to>
                                        <p:strVal val="visible"/>
                                      </p:to>
                                    </p:set>
                                    <p:anim calcmode="lin" valueType="num">
                                      <p:cBhvr>
                                        <p:cTn id="137" dur="500" fill="hold"/>
                                        <p:tgtEl>
                                          <p:spTgt spid="29"/>
                                        </p:tgtEl>
                                        <p:attrNameLst>
                                          <p:attrName>ppt_w</p:attrName>
                                        </p:attrNameLst>
                                      </p:cBhvr>
                                      <p:tavLst>
                                        <p:tav tm="0">
                                          <p:val>
                                            <p:fltVal val="0"/>
                                          </p:val>
                                        </p:tav>
                                        <p:tav tm="100000">
                                          <p:val>
                                            <p:strVal val="#ppt_w"/>
                                          </p:val>
                                        </p:tav>
                                      </p:tavLst>
                                    </p:anim>
                                    <p:anim calcmode="lin" valueType="num">
                                      <p:cBhvr>
                                        <p:cTn id="138" dur="500" fill="hold"/>
                                        <p:tgtEl>
                                          <p:spTgt spid="29"/>
                                        </p:tgtEl>
                                        <p:attrNameLst>
                                          <p:attrName>ppt_h</p:attrName>
                                        </p:attrNameLst>
                                      </p:cBhvr>
                                      <p:tavLst>
                                        <p:tav tm="0">
                                          <p:val>
                                            <p:fltVal val="0"/>
                                          </p:val>
                                        </p:tav>
                                        <p:tav tm="100000">
                                          <p:val>
                                            <p:strVal val="#ppt_h"/>
                                          </p:val>
                                        </p:tav>
                                      </p:tavLst>
                                    </p:anim>
                                    <p:animEffect transition="in" filter="fade">
                                      <p:cBhvr>
                                        <p:cTn id="1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P spid="10" grpId="0" animBg="1"/>
      <p:bldP spid="15" grpId="0" animBg="1"/>
      <p:bldP spid="16" grpId="0" animBg="1"/>
      <p:bldP spid="21" grpId="0" animBg="1"/>
      <p:bldP spid="22" grpId="0" animBg="1"/>
      <p:bldP spid="27" grpId="0" animBg="1"/>
      <p:bldP spid="28" grpId="0" animBg="1"/>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793790" y="686573"/>
            <a:ext cx="9441775" cy="708779"/>
          </a:xfrm>
          <a:prstGeom prst="rect">
            <a:avLst/>
          </a:prstGeom>
          <a:noFill/>
          <a:ln/>
        </p:spPr>
        <p:txBody>
          <a:bodyPr wrap="none" lIns="0" tIns="0" rIns="0" bIns="0" rtlCol="0" anchor="t"/>
          <a:lstStyle/>
          <a:p>
            <a:pPr marL="0" indent="0" algn="l">
              <a:lnSpc>
                <a:spcPts val="5550"/>
              </a:lnSpc>
              <a:buNone/>
            </a:pPr>
            <a:r>
              <a:rPr lang="en-US" sz="5400" b="1" dirty="0">
                <a:solidFill>
                  <a:srgbClr val="000000"/>
                </a:solidFill>
                <a:latin typeface="ZapfHumnst BT" panose="020B0502050508020304" pitchFamily="34" charset="0"/>
                <a:ea typeface="Inter Bold" pitchFamily="34" charset="-122"/>
                <a:cs typeface="Inter Bold" pitchFamily="34" charset="-120"/>
              </a:rPr>
              <a:t>Organizational Climate vs. Culture</a:t>
            </a:r>
            <a:endParaRPr lang="en-US" sz="5400" dirty="0">
              <a:latin typeface="ZapfHumnst BT" panose="020B0502050508020304" pitchFamily="34" charset="0"/>
            </a:endParaRPr>
          </a:p>
        </p:txBody>
      </p:sp>
      <p:sp>
        <p:nvSpPr>
          <p:cNvPr id="5" name="Text 2"/>
          <p:cNvSpPr/>
          <p:nvPr/>
        </p:nvSpPr>
        <p:spPr>
          <a:xfrm>
            <a:off x="801409" y="1909047"/>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ZapfHumnst BT" panose="020B0502050508020304" pitchFamily="34" charset="0"/>
                <a:ea typeface="Inter" pitchFamily="34" charset="-122"/>
                <a:cs typeface="Inter" pitchFamily="34" charset="-120"/>
              </a:rPr>
              <a:t>While often used interchangeably, organizational climate and culture are distinct concepts that profoundly influence a workplace. Understanding their differences is key to effective management and sustainable change.</a:t>
            </a:r>
            <a:endParaRPr lang="en-US" sz="2000" dirty="0">
              <a:latin typeface="ZapfHumnst BT" panose="020B0502050508020304" pitchFamily="34" charset="0"/>
            </a:endParaRPr>
          </a:p>
        </p:txBody>
      </p:sp>
      <p:sp>
        <p:nvSpPr>
          <p:cNvPr id="6" name="Text 3"/>
          <p:cNvSpPr/>
          <p:nvPr/>
        </p:nvSpPr>
        <p:spPr>
          <a:xfrm>
            <a:off x="793790" y="3442811"/>
            <a:ext cx="3776186" cy="425291"/>
          </a:xfrm>
          <a:prstGeom prst="rect">
            <a:avLst/>
          </a:prstGeom>
          <a:noFill/>
          <a:ln/>
        </p:spPr>
        <p:txBody>
          <a:bodyPr wrap="none" lIns="0" tIns="0" rIns="0" bIns="0" rtlCol="0" anchor="t"/>
          <a:lstStyle/>
          <a:p>
            <a:pPr marL="0" indent="0" algn="l">
              <a:lnSpc>
                <a:spcPts val="3300"/>
              </a:lnSpc>
              <a:buNone/>
            </a:pPr>
            <a:r>
              <a:rPr lang="en-US" sz="3200" b="1" dirty="0">
                <a:solidFill>
                  <a:srgbClr val="000000"/>
                </a:solidFill>
                <a:latin typeface="ZapfHumnst BT" panose="020B0502050508020304" pitchFamily="34" charset="0"/>
                <a:ea typeface="Inter Bold" pitchFamily="34" charset="-122"/>
                <a:cs typeface="Inter Bold" pitchFamily="34" charset="-120"/>
              </a:rPr>
              <a:t>Organizational Climate</a:t>
            </a:r>
            <a:endParaRPr lang="en-US" sz="3200" dirty="0">
              <a:latin typeface="ZapfHumnst BT" panose="020B0502050508020304" pitchFamily="34" charset="0"/>
            </a:endParaRPr>
          </a:p>
        </p:txBody>
      </p:sp>
      <p:sp>
        <p:nvSpPr>
          <p:cNvPr id="7" name="Text 4"/>
          <p:cNvSpPr/>
          <p:nvPr/>
        </p:nvSpPr>
        <p:spPr>
          <a:xfrm>
            <a:off x="793790" y="4094917"/>
            <a:ext cx="6244709" cy="145161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ZapfHumnst BT" panose="020B0502050508020304" pitchFamily="34" charset="0"/>
                <a:ea typeface="Inter" pitchFamily="34" charset="-122"/>
                <a:cs typeface="Inter" pitchFamily="34" charset="-120"/>
              </a:rPr>
              <a:t>Climate describes the current </a:t>
            </a:r>
            <a:r>
              <a:rPr lang="en-US" sz="2000" b="1" dirty="0">
                <a:solidFill>
                  <a:srgbClr val="272525"/>
                </a:solidFill>
                <a:latin typeface="ZapfHumnst BT" panose="020B0502050508020304" pitchFamily="34" charset="0"/>
                <a:ea typeface="Inter" pitchFamily="34" charset="-122"/>
                <a:cs typeface="Inter" pitchFamily="34" charset="-120"/>
              </a:rPr>
              <a:t>atmosphere, perceptions, and feelings</a:t>
            </a:r>
            <a:r>
              <a:rPr lang="en-US" sz="2000" dirty="0">
                <a:solidFill>
                  <a:srgbClr val="272525"/>
                </a:solidFill>
                <a:latin typeface="ZapfHumnst BT" panose="020B0502050508020304" pitchFamily="34" charset="0"/>
                <a:ea typeface="Inter" pitchFamily="34" charset="-122"/>
                <a:cs typeface="Inter" pitchFamily="34" charset="-120"/>
              </a:rPr>
              <a:t> about the work environment. It's often a snapshot of how employees feel right now, influenced by current leadership, policies, and immediate events.</a:t>
            </a:r>
            <a:endParaRPr lang="en-US" sz="2000" dirty="0">
              <a:latin typeface="ZapfHumnst BT" panose="020B0502050508020304" pitchFamily="34" charset="0"/>
            </a:endParaRPr>
          </a:p>
        </p:txBody>
      </p:sp>
      <p:sp>
        <p:nvSpPr>
          <p:cNvPr id="8" name="Text 5"/>
          <p:cNvSpPr/>
          <p:nvPr/>
        </p:nvSpPr>
        <p:spPr>
          <a:xfrm>
            <a:off x="793790" y="5750600"/>
            <a:ext cx="6244709"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ZapfHumnst BT" panose="020B0502050508020304" pitchFamily="34" charset="0"/>
                <a:ea typeface="Inter" pitchFamily="34" charset="-122"/>
                <a:cs typeface="Inter" pitchFamily="34" charset="-120"/>
              </a:rPr>
              <a:t>Think of it as the weather-changeable and reflecting immediate conditions.</a:t>
            </a:r>
            <a:endParaRPr lang="en-US" sz="2000" dirty="0">
              <a:latin typeface="ZapfHumnst BT" panose="020B0502050508020304" pitchFamily="34" charset="0"/>
            </a:endParaRPr>
          </a:p>
        </p:txBody>
      </p:sp>
      <p:sp>
        <p:nvSpPr>
          <p:cNvPr id="9" name="Text 6"/>
          <p:cNvSpPr/>
          <p:nvPr/>
        </p:nvSpPr>
        <p:spPr>
          <a:xfrm>
            <a:off x="7599521" y="3442811"/>
            <a:ext cx="3738205" cy="425291"/>
          </a:xfrm>
          <a:prstGeom prst="rect">
            <a:avLst/>
          </a:prstGeom>
          <a:noFill/>
          <a:ln/>
        </p:spPr>
        <p:txBody>
          <a:bodyPr wrap="none" lIns="0" tIns="0" rIns="0" bIns="0" rtlCol="0" anchor="t"/>
          <a:lstStyle/>
          <a:p>
            <a:pPr marL="0" indent="0" algn="l">
              <a:lnSpc>
                <a:spcPts val="3300"/>
              </a:lnSpc>
              <a:buNone/>
            </a:pPr>
            <a:r>
              <a:rPr lang="en-US" sz="3200" b="1" dirty="0">
                <a:solidFill>
                  <a:srgbClr val="000000"/>
                </a:solidFill>
                <a:latin typeface="ZapfHumnst BT" panose="020B0502050508020304" pitchFamily="34" charset="0"/>
                <a:ea typeface="Inter Bold" pitchFamily="34" charset="-122"/>
                <a:cs typeface="Inter Bold" pitchFamily="34" charset="-120"/>
              </a:rPr>
              <a:t>Organizational Culture</a:t>
            </a:r>
            <a:endParaRPr lang="en-US" sz="3200" dirty="0">
              <a:latin typeface="ZapfHumnst BT" panose="020B0502050508020304" pitchFamily="34" charset="0"/>
            </a:endParaRPr>
          </a:p>
        </p:txBody>
      </p:sp>
      <p:sp>
        <p:nvSpPr>
          <p:cNvPr id="10" name="Text 7"/>
          <p:cNvSpPr/>
          <p:nvPr/>
        </p:nvSpPr>
        <p:spPr>
          <a:xfrm>
            <a:off x="7599521" y="4094917"/>
            <a:ext cx="6244709" cy="1814513"/>
          </a:xfrm>
          <a:prstGeom prst="rect">
            <a:avLst/>
          </a:prstGeom>
          <a:noFill/>
          <a:ln/>
        </p:spPr>
        <p:txBody>
          <a:bodyPr wrap="square" lIns="0" tIns="0" rIns="0" bIns="0" rtlCol="0" anchor="t"/>
          <a:lstStyle/>
          <a:p>
            <a:pPr algn="just">
              <a:lnSpc>
                <a:spcPts val="2850"/>
              </a:lnSpc>
            </a:pPr>
            <a:r>
              <a:rPr lang="en-US" sz="2000" dirty="0">
                <a:solidFill>
                  <a:srgbClr val="272525"/>
                </a:solidFill>
                <a:latin typeface="ZapfHumnst BT" panose="020B0502050508020304" pitchFamily="34" charset="0"/>
                <a:ea typeface="Inter" pitchFamily="34" charset="-122"/>
                <a:cs typeface="Inter" pitchFamily="34" charset="-120"/>
              </a:rPr>
              <a:t>Culture is much </a:t>
            </a:r>
            <a:r>
              <a:rPr lang="en-US" sz="2000" b="1" dirty="0">
                <a:solidFill>
                  <a:srgbClr val="272525"/>
                </a:solidFill>
                <a:latin typeface="ZapfHumnst BT" panose="020B0502050508020304" pitchFamily="34" charset="0"/>
                <a:ea typeface="Inter" pitchFamily="34" charset="-122"/>
                <a:cs typeface="Inter" pitchFamily="34" charset="-120"/>
              </a:rPr>
              <a:t>deeper</a:t>
            </a:r>
            <a:r>
              <a:rPr lang="en-US" sz="2000" dirty="0">
                <a:solidFill>
                  <a:srgbClr val="272525"/>
                </a:solidFill>
                <a:latin typeface="ZapfHumnst BT" panose="020B0502050508020304" pitchFamily="34" charset="0"/>
                <a:ea typeface="Inter" pitchFamily="34" charset="-122"/>
                <a:cs typeface="Inter" pitchFamily="34" charset="-120"/>
              </a:rPr>
              <a:t>-a system of shared meanings, values, and underlying assumptions that are more </a:t>
            </a:r>
            <a:r>
              <a:rPr lang="en-US" sz="2000" b="1" dirty="0">
                <a:solidFill>
                  <a:srgbClr val="272525"/>
                </a:solidFill>
                <a:latin typeface="ZapfHumnst BT" panose="020B0502050508020304" pitchFamily="34" charset="0"/>
                <a:ea typeface="Inter" pitchFamily="34" charset="-122"/>
                <a:cs typeface="Inter" pitchFamily="34" charset="-120"/>
              </a:rPr>
              <a:t>long-lasting and influential</a:t>
            </a:r>
            <a:r>
              <a:rPr lang="en-US" sz="2000" dirty="0">
                <a:solidFill>
                  <a:srgbClr val="272525"/>
                </a:solidFill>
                <a:latin typeface="ZapfHumnst BT" panose="020B0502050508020304" pitchFamily="34" charset="0"/>
                <a:ea typeface="Inter" pitchFamily="34" charset="-122"/>
                <a:cs typeface="Inter" pitchFamily="34" charset="-120"/>
              </a:rPr>
              <a:t> over time. It shapes how people think, behave, and make decisions within the organization. </a:t>
            </a:r>
            <a:r>
              <a:rPr lang="en-US" sz="2000" dirty="0"/>
              <a:t>(trust, support, fairness, etc.).</a:t>
            </a:r>
            <a:endParaRPr lang="en-US" sz="2000" dirty="0">
              <a:latin typeface="ZapfHumnst BT" panose="020B0502050508020304" pitchFamily="34" charset="0"/>
            </a:endParaRPr>
          </a:p>
        </p:txBody>
      </p:sp>
      <p:sp>
        <p:nvSpPr>
          <p:cNvPr id="11" name="Text 8"/>
          <p:cNvSpPr/>
          <p:nvPr/>
        </p:nvSpPr>
        <p:spPr>
          <a:xfrm>
            <a:off x="7599521" y="6113502"/>
            <a:ext cx="6244709"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ZapfHumnst BT" panose="020B0502050508020304" pitchFamily="34" charset="0"/>
                <a:ea typeface="Inter" pitchFamily="34" charset="-122"/>
                <a:cs typeface="Inter" pitchFamily="34" charset="-120"/>
              </a:rPr>
              <a:t>Consider it the climate-stable patterns over a long period, defining the organizational ecosystem.</a:t>
            </a:r>
            <a:endParaRPr lang="en-US" sz="20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anim calcmode="lin" valueType="num">
                                      <p:cBhvr>
                                        <p:cTn id="56" dur="500" fill="hold"/>
                                        <p:tgtEl>
                                          <p:spTgt spid="4"/>
                                        </p:tgtEl>
                                        <p:attrNameLst>
                                          <p:attrName>ppt_w</p:attrName>
                                        </p:attrNameLst>
                                      </p:cBhvr>
                                      <p:tavLst>
                                        <p:tav tm="0">
                                          <p:val>
                                            <p:fltVal val="0"/>
                                          </p:val>
                                        </p:tav>
                                        <p:tav tm="100000">
                                          <p:val>
                                            <p:strVal val="#ppt_w"/>
                                          </p:val>
                                        </p:tav>
                                      </p:tavLst>
                                    </p:anim>
                                    <p:anim calcmode="lin" valueType="num">
                                      <p:cBhvr>
                                        <p:cTn id="57" dur="500" fill="hold"/>
                                        <p:tgtEl>
                                          <p:spTgt spid="4"/>
                                        </p:tgtEl>
                                        <p:attrNameLst>
                                          <p:attrName>ppt_h</p:attrName>
                                        </p:attrNameLst>
                                      </p:cBhvr>
                                      <p:tavLst>
                                        <p:tav tm="0">
                                          <p:val>
                                            <p:fltVal val="0"/>
                                          </p:val>
                                        </p:tav>
                                        <p:tav tm="100000">
                                          <p:val>
                                            <p:strVal val="#ppt_h"/>
                                          </p:val>
                                        </p:tav>
                                      </p:tavLst>
                                    </p:anim>
                                    <p:animEffect transition="in" filter="fade">
                                      <p:cBhvr>
                                        <p:cTn id="5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0754" y="429101"/>
            <a:ext cx="8055292" cy="972026"/>
          </a:xfrm>
          <a:prstGeom prst="rect">
            <a:avLst/>
          </a:prstGeom>
          <a:noFill/>
          <a:ln/>
        </p:spPr>
        <p:txBody>
          <a:bodyPr wrap="square" lIns="0" tIns="0" rIns="0" bIns="0" rtlCol="0" anchor="t"/>
          <a:lstStyle/>
          <a:p>
            <a:pPr marL="0" indent="0" algn="l">
              <a:lnSpc>
                <a:spcPts val="3800"/>
              </a:lnSpc>
              <a:buNone/>
            </a:pPr>
            <a:r>
              <a:rPr lang="en-US" sz="3200" b="1" dirty="0">
                <a:solidFill>
                  <a:srgbClr val="000000"/>
                </a:solidFill>
                <a:latin typeface="Inter Bold" pitchFamily="34" charset="0"/>
                <a:ea typeface="Inter Bold" pitchFamily="34" charset="-122"/>
                <a:cs typeface="Inter Bold" pitchFamily="34" charset="-120"/>
              </a:rPr>
              <a:t>Organizational Climate vs. Culture: The Deal &amp; Kennedy Framework</a:t>
            </a:r>
            <a:endParaRPr lang="en-US" sz="3200" dirty="0"/>
          </a:p>
        </p:txBody>
      </p:sp>
      <p:sp>
        <p:nvSpPr>
          <p:cNvPr id="4" name="Text 1"/>
          <p:cNvSpPr/>
          <p:nvPr/>
        </p:nvSpPr>
        <p:spPr>
          <a:xfrm>
            <a:off x="6030754" y="1520071"/>
            <a:ext cx="8055292" cy="746165"/>
          </a:xfrm>
          <a:prstGeom prst="rect">
            <a:avLst/>
          </a:prstGeom>
          <a:noFill/>
          <a:ln/>
        </p:spPr>
        <p:txBody>
          <a:bodyPr wrap="square" lIns="0" tIns="0" rIns="0" bIns="0" rtlCol="0" anchor="t"/>
          <a:lstStyle/>
          <a:p>
            <a:pPr marL="0" indent="0" algn="just">
              <a:lnSpc>
                <a:spcPts val="1950"/>
              </a:lnSpc>
              <a:buNone/>
            </a:pPr>
            <a:r>
              <a:rPr lang="en-US" sz="1600" dirty="0">
                <a:solidFill>
                  <a:srgbClr val="272525"/>
                </a:solidFill>
                <a:latin typeface="Inter" pitchFamily="34" charset="0"/>
                <a:ea typeface="Inter" pitchFamily="34" charset="-122"/>
                <a:cs typeface="Inter" pitchFamily="34" charset="-120"/>
              </a:rPr>
              <a:t>While often conflated, organizational climate and culture are distinct yet interconnected. Terrence Deal and Allan Kennedy's work provides a classic lens through which to understand their nuances and the profound impact each has on an organization's dynamics.</a:t>
            </a:r>
            <a:endParaRPr lang="en-US" sz="1600" dirty="0"/>
          </a:p>
        </p:txBody>
      </p:sp>
      <p:sp>
        <p:nvSpPr>
          <p:cNvPr id="5" name="Shape 2"/>
          <p:cNvSpPr/>
          <p:nvPr/>
        </p:nvSpPr>
        <p:spPr>
          <a:xfrm>
            <a:off x="6030754" y="2555438"/>
            <a:ext cx="8055292" cy="2332911"/>
          </a:xfrm>
          <a:prstGeom prst="roundRect">
            <a:avLst>
              <a:gd name="adj" fmla="val 2800"/>
            </a:avLst>
          </a:prstGeom>
          <a:solidFill>
            <a:srgbClr val="FFFFFF"/>
          </a:solidFill>
          <a:ln w="22860">
            <a:solidFill>
              <a:srgbClr val="C0C1D7"/>
            </a:solidFill>
            <a:prstDash val="solid"/>
          </a:ln>
        </p:spPr>
      </p:sp>
      <p:sp>
        <p:nvSpPr>
          <p:cNvPr id="6" name="Shape 3"/>
          <p:cNvSpPr/>
          <p:nvPr/>
        </p:nvSpPr>
        <p:spPr>
          <a:xfrm>
            <a:off x="6030754" y="2555438"/>
            <a:ext cx="91440" cy="2332911"/>
          </a:xfrm>
          <a:prstGeom prst="roundRect">
            <a:avLst>
              <a:gd name="adj" fmla="val 71442"/>
            </a:avLst>
          </a:prstGeom>
          <a:solidFill>
            <a:srgbClr val="4950BC"/>
          </a:solidFill>
          <a:ln/>
        </p:spPr>
      </p:sp>
      <p:sp>
        <p:nvSpPr>
          <p:cNvPr id="7" name="Text 4"/>
          <p:cNvSpPr/>
          <p:nvPr/>
        </p:nvSpPr>
        <p:spPr>
          <a:xfrm>
            <a:off x="6300549" y="2733794"/>
            <a:ext cx="2608183" cy="243007"/>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Inter Bold" pitchFamily="34" charset="0"/>
                <a:ea typeface="Inter Bold" pitchFamily="34" charset="-122"/>
                <a:cs typeface="Inter Bold" pitchFamily="34" charset="-120"/>
              </a:rPr>
              <a:t>Climate: The "Atmosphere"</a:t>
            </a:r>
            <a:endParaRPr lang="en-US" dirty="0"/>
          </a:p>
        </p:txBody>
      </p:sp>
      <p:sp>
        <p:nvSpPr>
          <p:cNvPr id="8" name="Text 5"/>
          <p:cNvSpPr/>
          <p:nvPr/>
        </p:nvSpPr>
        <p:spPr>
          <a:xfrm>
            <a:off x="6300549" y="3070027"/>
            <a:ext cx="7607141" cy="746165"/>
          </a:xfrm>
          <a:prstGeom prst="rect">
            <a:avLst/>
          </a:prstGeom>
          <a:noFill/>
          <a:ln/>
        </p:spPr>
        <p:txBody>
          <a:bodyPr wrap="square" lIns="0" tIns="0" rIns="0" bIns="0" rtlCol="0" anchor="t"/>
          <a:lstStyle/>
          <a:p>
            <a:pPr marL="0" indent="0" algn="just">
              <a:lnSpc>
                <a:spcPts val="1950"/>
              </a:lnSpc>
              <a:buNone/>
            </a:pPr>
            <a:r>
              <a:rPr lang="en-US" sz="1600" dirty="0">
                <a:solidFill>
                  <a:srgbClr val="272525"/>
                </a:solidFill>
                <a:latin typeface="Inter" pitchFamily="34" charset="0"/>
                <a:ea typeface="Inter" pitchFamily="34" charset="-122"/>
                <a:cs typeface="Inter" pitchFamily="34" charset="-120"/>
              </a:rPr>
              <a:t>Reflects the current, often temporary, mood and perceptions of employees regarding their work environment, policies, and practices. It's how people feel about where they work right now, influenced by leadership's immediate actions.</a:t>
            </a:r>
            <a:endParaRPr lang="en-US" sz="1600" dirty="0"/>
          </a:p>
        </p:txBody>
      </p:sp>
      <p:sp>
        <p:nvSpPr>
          <p:cNvPr id="9" name="Text 6"/>
          <p:cNvSpPr/>
          <p:nvPr/>
        </p:nvSpPr>
        <p:spPr>
          <a:xfrm>
            <a:off x="6300549" y="3909417"/>
            <a:ext cx="7607141" cy="497443"/>
          </a:xfrm>
          <a:prstGeom prst="rect">
            <a:avLst/>
          </a:prstGeom>
          <a:noFill/>
          <a:ln/>
        </p:spPr>
        <p:txBody>
          <a:bodyPr wrap="square" lIns="0" tIns="0" rIns="0" bIns="0" rtlCol="0" anchor="t"/>
          <a:lstStyle/>
          <a:p>
            <a:pPr marL="342900" indent="-342900" algn="just">
              <a:lnSpc>
                <a:spcPts val="1950"/>
              </a:lnSpc>
              <a:buSzPct val="100000"/>
              <a:buChar char="•"/>
            </a:pPr>
            <a:r>
              <a:rPr lang="en-US" sz="1600" b="1" dirty="0">
                <a:solidFill>
                  <a:srgbClr val="272525"/>
                </a:solidFill>
                <a:latin typeface="Inter" pitchFamily="34" charset="0"/>
                <a:ea typeface="Inter" pitchFamily="34" charset="-122"/>
                <a:cs typeface="Inter" pitchFamily="34" charset="-120"/>
              </a:rPr>
              <a:t>Tangible:</a:t>
            </a:r>
            <a:r>
              <a:rPr lang="en-US" sz="1600" dirty="0">
                <a:solidFill>
                  <a:srgbClr val="272525"/>
                </a:solidFill>
                <a:latin typeface="Inter" pitchFamily="34" charset="0"/>
                <a:ea typeface="Inter" pitchFamily="34" charset="-122"/>
                <a:cs typeface="Inter" pitchFamily="34" charset="-120"/>
              </a:rPr>
              <a:t> Can be measured through surveys about job satisfaction, morale, and immediate leadership effectiveness.</a:t>
            </a:r>
            <a:endParaRPr lang="en-US" sz="1600" dirty="0"/>
          </a:p>
        </p:txBody>
      </p:sp>
      <p:sp>
        <p:nvSpPr>
          <p:cNvPr id="10" name="Text 7"/>
          <p:cNvSpPr/>
          <p:nvPr/>
        </p:nvSpPr>
        <p:spPr>
          <a:xfrm>
            <a:off x="6300549" y="4461272"/>
            <a:ext cx="7607141" cy="248722"/>
          </a:xfrm>
          <a:prstGeom prst="rect">
            <a:avLst/>
          </a:prstGeom>
          <a:noFill/>
          <a:ln/>
        </p:spPr>
        <p:txBody>
          <a:bodyPr wrap="none" lIns="0" tIns="0" rIns="0" bIns="0" rtlCol="0" anchor="t"/>
          <a:lstStyle/>
          <a:p>
            <a:pPr marL="342900" indent="-342900" algn="just">
              <a:lnSpc>
                <a:spcPts val="1950"/>
              </a:lnSpc>
              <a:buSzPct val="100000"/>
              <a:buChar char="•"/>
            </a:pPr>
            <a:r>
              <a:rPr lang="en-US" sz="1600" b="1" dirty="0">
                <a:solidFill>
                  <a:srgbClr val="272525"/>
                </a:solidFill>
                <a:latin typeface="Inter" pitchFamily="34" charset="0"/>
                <a:ea typeface="Inter" pitchFamily="34" charset="-122"/>
                <a:cs typeface="Inter" pitchFamily="34" charset="-120"/>
              </a:rPr>
              <a:t>Changeable:</a:t>
            </a:r>
            <a:r>
              <a:rPr lang="en-US" sz="1600" dirty="0">
                <a:solidFill>
                  <a:srgbClr val="272525"/>
                </a:solidFill>
                <a:latin typeface="Inter" pitchFamily="34" charset="0"/>
                <a:ea typeface="Inter" pitchFamily="34" charset="-122"/>
                <a:cs typeface="Inter" pitchFamily="34" charset="-120"/>
              </a:rPr>
              <a:t> Can shift relatively quickly in response to events or management decisions.</a:t>
            </a:r>
            <a:endParaRPr lang="en-US" sz="1600" dirty="0"/>
          </a:p>
        </p:txBody>
      </p:sp>
      <p:sp>
        <p:nvSpPr>
          <p:cNvPr id="11" name="Shape 8"/>
          <p:cNvSpPr/>
          <p:nvPr/>
        </p:nvSpPr>
        <p:spPr>
          <a:xfrm>
            <a:off x="6030754" y="5043845"/>
            <a:ext cx="8055292" cy="2084189"/>
          </a:xfrm>
          <a:prstGeom prst="roundRect">
            <a:avLst>
              <a:gd name="adj" fmla="val 3134"/>
            </a:avLst>
          </a:prstGeom>
          <a:solidFill>
            <a:srgbClr val="FFFFFF"/>
          </a:solidFill>
          <a:ln w="22860">
            <a:solidFill>
              <a:srgbClr val="C0C1D7"/>
            </a:solidFill>
            <a:prstDash val="solid"/>
          </a:ln>
        </p:spPr>
      </p:sp>
      <p:sp>
        <p:nvSpPr>
          <p:cNvPr id="12" name="Shape 9"/>
          <p:cNvSpPr/>
          <p:nvPr/>
        </p:nvSpPr>
        <p:spPr>
          <a:xfrm>
            <a:off x="6030754" y="5043845"/>
            <a:ext cx="91440" cy="2084189"/>
          </a:xfrm>
          <a:prstGeom prst="roundRect">
            <a:avLst>
              <a:gd name="adj" fmla="val 71442"/>
            </a:avLst>
          </a:prstGeom>
          <a:solidFill>
            <a:srgbClr val="4950BC"/>
          </a:solidFill>
          <a:ln/>
        </p:spPr>
      </p:sp>
      <p:sp>
        <p:nvSpPr>
          <p:cNvPr id="13" name="Text 10"/>
          <p:cNvSpPr/>
          <p:nvPr/>
        </p:nvSpPr>
        <p:spPr>
          <a:xfrm>
            <a:off x="6300549" y="5222200"/>
            <a:ext cx="2518767" cy="243007"/>
          </a:xfrm>
          <a:prstGeom prst="rect">
            <a:avLst/>
          </a:prstGeom>
          <a:noFill/>
          <a:ln/>
        </p:spPr>
        <p:txBody>
          <a:bodyPr wrap="none" lIns="0" tIns="0" rIns="0" bIns="0" rtlCol="0" anchor="t"/>
          <a:lstStyle/>
          <a:p>
            <a:pPr marL="0" indent="0" algn="l">
              <a:lnSpc>
                <a:spcPts val="1900"/>
              </a:lnSpc>
              <a:buNone/>
            </a:pPr>
            <a:r>
              <a:rPr lang="en-US" b="1" dirty="0">
                <a:solidFill>
                  <a:srgbClr val="272525"/>
                </a:solidFill>
                <a:latin typeface="Inter Bold" pitchFamily="34" charset="0"/>
                <a:ea typeface="Inter Bold" pitchFamily="34" charset="-122"/>
                <a:cs typeface="Inter Bold" pitchFamily="34" charset="-120"/>
              </a:rPr>
              <a:t>Culture: The "Personality"</a:t>
            </a:r>
            <a:endParaRPr lang="en-US" dirty="0"/>
          </a:p>
        </p:txBody>
      </p:sp>
      <p:sp>
        <p:nvSpPr>
          <p:cNvPr id="14" name="Text 11"/>
          <p:cNvSpPr/>
          <p:nvPr/>
        </p:nvSpPr>
        <p:spPr>
          <a:xfrm>
            <a:off x="6300549" y="5558433"/>
            <a:ext cx="7607141" cy="746165"/>
          </a:xfrm>
          <a:prstGeom prst="rect">
            <a:avLst/>
          </a:prstGeom>
          <a:noFill/>
          <a:ln/>
        </p:spPr>
        <p:txBody>
          <a:bodyPr wrap="square" lIns="0" tIns="0" rIns="0" bIns="0" rtlCol="0" anchor="t"/>
          <a:lstStyle/>
          <a:p>
            <a:pPr marL="0" indent="0" algn="just">
              <a:lnSpc>
                <a:spcPts val="1950"/>
              </a:lnSpc>
              <a:buNone/>
            </a:pPr>
            <a:r>
              <a:rPr lang="en-US" sz="1600" dirty="0">
                <a:solidFill>
                  <a:srgbClr val="272525"/>
                </a:solidFill>
                <a:latin typeface="Inter" pitchFamily="34" charset="0"/>
                <a:ea typeface="Inter" pitchFamily="34" charset="-122"/>
                <a:cs typeface="Inter" pitchFamily="34" charset="-120"/>
              </a:rPr>
              <a:t>Represents the deeper, more enduring system of shared values, beliefs, assumptions, and norms that guide behavior. It's the ingrained way things are done around here, developed over time through shared experiences.</a:t>
            </a:r>
            <a:endParaRPr lang="en-US" sz="1600" dirty="0"/>
          </a:p>
        </p:txBody>
      </p:sp>
      <p:sp>
        <p:nvSpPr>
          <p:cNvPr id="15" name="Text 12"/>
          <p:cNvSpPr/>
          <p:nvPr/>
        </p:nvSpPr>
        <p:spPr>
          <a:xfrm>
            <a:off x="6300549" y="6397823"/>
            <a:ext cx="7607141" cy="248722"/>
          </a:xfrm>
          <a:prstGeom prst="rect">
            <a:avLst/>
          </a:prstGeom>
          <a:noFill/>
          <a:ln/>
        </p:spPr>
        <p:txBody>
          <a:bodyPr wrap="none" lIns="0" tIns="0" rIns="0" bIns="0" rtlCol="0" anchor="t"/>
          <a:lstStyle/>
          <a:p>
            <a:pPr marL="342900" indent="-342900" algn="just">
              <a:lnSpc>
                <a:spcPts val="1950"/>
              </a:lnSpc>
              <a:buSzPct val="100000"/>
              <a:buChar char="•"/>
            </a:pPr>
            <a:r>
              <a:rPr lang="en-US" sz="1600" b="1" dirty="0">
                <a:solidFill>
                  <a:srgbClr val="272525"/>
                </a:solidFill>
                <a:latin typeface="Inter" pitchFamily="34" charset="0"/>
                <a:ea typeface="Inter" pitchFamily="34" charset="-122"/>
                <a:cs typeface="Inter" pitchFamily="34" charset="-120"/>
              </a:rPr>
              <a:t>Abstract:</a:t>
            </a:r>
            <a:r>
              <a:rPr lang="en-US" sz="1600" dirty="0">
                <a:solidFill>
                  <a:srgbClr val="272525"/>
                </a:solidFill>
                <a:latin typeface="Inter" pitchFamily="34" charset="0"/>
                <a:ea typeface="Inter" pitchFamily="34" charset="-122"/>
                <a:cs typeface="Inter" pitchFamily="34" charset="-120"/>
              </a:rPr>
              <a:t> Less visible, rooted in collective history and often unconscious.</a:t>
            </a:r>
            <a:endParaRPr lang="en-US" sz="1600" dirty="0"/>
          </a:p>
        </p:txBody>
      </p:sp>
      <p:sp>
        <p:nvSpPr>
          <p:cNvPr id="16" name="Text 13"/>
          <p:cNvSpPr/>
          <p:nvPr/>
        </p:nvSpPr>
        <p:spPr>
          <a:xfrm>
            <a:off x="6300549" y="6700957"/>
            <a:ext cx="7607141" cy="248722"/>
          </a:xfrm>
          <a:prstGeom prst="rect">
            <a:avLst/>
          </a:prstGeom>
          <a:noFill/>
          <a:ln/>
        </p:spPr>
        <p:txBody>
          <a:bodyPr wrap="none" lIns="0" tIns="0" rIns="0" bIns="0" rtlCol="0" anchor="t"/>
          <a:lstStyle/>
          <a:p>
            <a:pPr marL="342900" indent="-342900" algn="just">
              <a:lnSpc>
                <a:spcPts val="1950"/>
              </a:lnSpc>
              <a:buSzPct val="100000"/>
              <a:buChar char="•"/>
            </a:pPr>
            <a:r>
              <a:rPr lang="en-US" sz="1600" b="1" dirty="0">
                <a:solidFill>
                  <a:srgbClr val="272525"/>
                </a:solidFill>
                <a:latin typeface="Inter" pitchFamily="34" charset="0"/>
                <a:ea typeface="Inter" pitchFamily="34" charset="-122"/>
                <a:cs typeface="Inter" pitchFamily="34" charset="-120"/>
              </a:rPr>
              <a:t>Stable:</a:t>
            </a:r>
            <a:r>
              <a:rPr lang="en-US" sz="1600" dirty="0">
                <a:solidFill>
                  <a:srgbClr val="272525"/>
                </a:solidFill>
                <a:latin typeface="Inter" pitchFamily="34" charset="0"/>
                <a:ea typeface="Inter" pitchFamily="34" charset="-122"/>
                <a:cs typeface="Inter" pitchFamily="34" charset="-120"/>
              </a:rPr>
              <a:t> Resistant to rapid change, requiring significant effort to transform.</a:t>
            </a:r>
            <a:endParaRPr lang="en-US" sz="1600" dirty="0"/>
          </a:p>
        </p:txBody>
      </p:sp>
      <p:sp>
        <p:nvSpPr>
          <p:cNvPr id="17" name="Text 14"/>
          <p:cNvSpPr/>
          <p:nvPr/>
        </p:nvSpPr>
        <p:spPr>
          <a:xfrm>
            <a:off x="6030754" y="7302937"/>
            <a:ext cx="8055292" cy="497443"/>
          </a:xfrm>
          <a:prstGeom prst="rect">
            <a:avLst/>
          </a:prstGeom>
          <a:noFill/>
          <a:ln/>
        </p:spPr>
        <p:txBody>
          <a:bodyPr wrap="square" lIns="0" tIns="0" rIns="0" bIns="0" rtlCol="0" anchor="t"/>
          <a:lstStyle/>
          <a:p>
            <a:pPr marL="0" indent="0" algn="l">
              <a:lnSpc>
                <a:spcPts val="1950"/>
              </a:lnSpc>
              <a:buNone/>
            </a:pPr>
            <a:r>
              <a:rPr lang="en-US" sz="1400" dirty="0">
                <a:solidFill>
                  <a:srgbClr val="272525"/>
                </a:solidFill>
                <a:latin typeface="Inter" pitchFamily="34" charset="0"/>
                <a:ea typeface="Inter" pitchFamily="34" charset="-122"/>
                <a:cs typeface="Inter" pitchFamily="34" charset="-120"/>
              </a:rPr>
              <a:t>Deal &amp; Kennedy emphasize that while climate is observable and responsive, it's culture that truly defines an organization's long-term identity and resilience.</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1"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 calcmode="lin" valueType="num">
                                      <p:cBhvr>
                                        <p:cTn id="54" dur="500" fill="hold"/>
                                        <p:tgtEl>
                                          <p:spTgt spid="13"/>
                                        </p:tgtEl>
                                        <p:attrNameLst>
                                          <p:attrName>ppt_w</p:attrName>
                                        </p:attrNameLst>
                                      </p:cBhvr>
                                      <p:tavLst>
                                        <p:tav tm="0">
                                          <p:val>
                                            <p:fltVal val="0"/>
                                          </p:val>
                                        </p:tav>
                                        <p:tav tm="100000">
                                          <p:val>
                                            <p:strVal val="#ppt_w"/>
                                          </p:val>
                                        </p:tav>
                                      </p:tavLst>
                                    </p:anim>
                                    <p:anim calcmode="lin" valueType="num">
                                      <p:cBhvr>
                                        <p:cTn id="55" dur="500" fill="hold"/>
                                        <p:tgtEl>
                                          <p:spTgt spid="13"/>
                                        </p:tgtEl>
                                        <p:attrNameLst>
                                          <p:attrName>ppt_h</p:attrName>
                                        </p:attrNameLst>
                                      </p:cBhvr>
                                      <p:tavLst>
                                        <p:tav tm="0">
                                          <p:val>
                                            <p:fltVal val="0"/>
                                          </p:val>
                                        </p:tav>
                                        <p:tav tm="100000">
                                          <p:val>
                                            <p:strVal val="#ppt_h"/>
                                          </p:val>
                                        </p:tav>
                                      </p:tavLst>
                                    </p:anim>
                                    <p:animEffect transition="in" filter="fad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500" fill="hold"/>
                                        <p:tgtEl>
                                          <p:spTgt spid="14"/>
                                        </p:tgtEl>
                                        <p:attrNameLst>
                                          <p:attrName>ppt_w</p:attrName>
                                        </p:attrNameLst>
                                      </p:cBhvr>
                                      <p:tavLst>
                                        <p:tav tm="0">
                                          <p:val>
                                            <p:fltVal val="0"/>
                                          </p:val>
                                        </p:tav>
                                        <p:tav tm="100000">
                                          <p:val>
                                            <p:strVal val="#ppt_w"/>
                                          </p:val>
                                        </p:tav>
                                      </p:tavLst>
                                    </p:anim>
                                    <p:anim calcmode="lin" valueType="num">
                                      <p:cBhvr>
                                        <p:cTn id="62" dur="500" fill="hold"/>
                                        <p:tgtEl>
                                          <p:spTgt spid="14"/>
                                        </p:tgtEl>
                                        <p:attrNameLst>
                                          <p:attrName>ppt_h</p:attrName>
                                        </p:attrNameLst>
                                      </p:cBhvr>
                                      <p:tavLst>
                                        <p:tav tm="0">
                                          <p:val>
                                            <p:fltVal val="0"/>
                                          </p:val>
                                        </p:tav>
                                        <p:tav tm="100000">
                                          <p:val>
                                            <p:strVal val="#ppt_h"/>
                                          </p:val>
                                        </p:tav>
                                      </p:tavLst>
                                    </p:anim>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p:cTn id="82" dur="500" fill="hold"/>
                                        <p:tgtEl>
                                          <p:spTgt spid="17"/>
                                        </p:tgtEl>
                                        <p:attrNameLst>
                                          <p:attrName>ppt_w</p:attrName>
                                        </p:attrNameLst>
                                      </p:cBhvr>
                                      <p:tavLst>
                                        <p:tav tm="0">
                                          <p:val>
                                            <p:fltVal val="0"/>
                                          </p:val>
                                        </p:tav>
                                        <p:tav tm="100000">
                                          <p:val>
                                            <p:strVal val="#ppt_w"/>
                                          </p:val>
                                        </p:tav>
                                      </p:tavLst>
                                    </p:anim>
                                    <p:anim calcmode="lin" valueType="num">
                                      <p:cBhvr>
                                        <p:cTn id="83" dur="500" fill="hold"/>
                                        <p:tgtEl>
                                          <p:spTgt spid="17"/>
                                        </p:tgtEl>
                                        <p:attrNameLst>
                                          <p:attrName>ppt_h</p:attrName>
                                        </p:attrNameLst>
                                      </p:cBhvr>
                                      <p:tavLst>
                                        <p:tav tm="0">
                                          <p:val>
                                            <p:fltVal val="0"/>
                                          </p:val>
                                        </p:tav>
                                        <p:tav tm="100000">
                                          <p:val>
                                            <p:strVal val="#ppt_h"/>
                                          </p:val>
                                        </p:tav>
                                      </p:tavLst>
                                    </p:anim>
                                    <p:animEffect transition="in" filter="fade">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7" grpId="0" animBg="1"/>
      <p:bldP spid="8" grpId="0" animBg="1"/>
      <p:bldP spid="9" grpId="0" animBg="1"/>
      <p:bldP spid="10" grpId="0" animBg="1"/>
      <p:bldP spid="13"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6077"/>
            <a:ext cx="8014930" cy="797004"/>
          </a:xfrm>
          <a:prstGeom prst="rect">
            <a:avLst/>
          </a:prstGeom>
          <a:noFill/>
          <a:ln/>
        </p:spPr>
        <p:txBody>
          <a:bodyPr wrap="square" lIns="0" tIns="0" rIns="0" bIns="0" rtlCol="0" anchor="t"/>
          <a:lstStyle/>
          <a:p>
            <a:pPr marL="0" indent="0" algn="l">
              <a:lnSpc>
                <a:spcPts val="5850"/>
              </a:lnSpc>
              <a:buNone/>
            </a:pPr>
            <a:r>
              <a:rPr lang="en-US" sz="4400" b="1" dirty="0">
                <a:solidFill>
                  <a:srgbClr val="020202"/>
                </a:solidFill>
                <a:latin typeface="ZapfHumnst BT" panose="020B0502050508020304" pitchFamily="34" charset="0"/>
                <a:ea typeface="PT Serif" pitchFamily="34" charset="-122"/>
                <a:cs typeface="PT Serif" pitchFamily="34" charset="-120"/>
              </a:rPr>
              <a:t>Organizational Culture Overview</a:t>
            </a:r>
            <a:endParaRPr lang="en-US" sz="4400" b="1" dirty="0">
              <a:latin typeface="ZapfHumnst BT" panose="020B0502050508020304" pitchFamily="34" charset="0"/>
            </a:endParaRPr>
          </a:p>
        </p:txBody>
      </p:sp>
      <p:sp>
        <p:nvSpPr>
          <p:cNvPr id="4" name="Text 1"/>
          <p:cNvSpPr/>
          <p:nvPr/>
        </p:nvSpPr>
        <p:spPr>
          <a:xfrm>
            <a:off x="6280190" y="2278142"/>
            <a:ext cx="7796757" cy="4471574"/>
          </a:xfrm>
          <a:prstGeom prst="rect">
            <a:avLst/>
          </a:prstGeom>
          <a:noFill/>
          <a:ln/>
        </p:spPr>
        <p:txBody>
          <a:bodyPr wrap="square" lIns="0" tIns="0" rIns="0" bIns="0" rtlCol="0" anchor="t"/>
          <a:lstStyle/>
          <a:p>
            <a:pPr marL="0" indent="0" algn="just">
              <a:lnSpc>
                <a:spcPct val="150000"/>
              </a:lnSpc>
              <a:buNone/>
            </a:pPr>
            <a:r>
              <a:rPr lang="en-US" sz="2800" dirty="0">
                <a:solidFill>
                  <a:srgbClr val="383838"/>
                </a:solidFill>
                <a:latin typeface="ZapfHumnst BT" panose="020B0502050508020304" pitchFamily="34" charset="0"/>
                <a:ea typeface="DM Sans" pitchFamily="34" charset="-122"/>
                <a:cs typeface="DM Sans" pitchFamily="34" charset="-120"/>
              </a:rPr>
              <a:t>Understanding the complex dynamics of organizational culture is essential for effective management and leadership. Organizations often contain multiple subcultures that influence how work gets done and how employees relate to the broader company mission.</a:t>
            </a:r>
            <a:endParaRPr lang="en-US" sz="2800" dirty="0">
              <a:latin typeface="ZapfHumnst BT" panose="020B05020505080203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TotalTime>
  <Words>4716</Words>
  <Application>Microsoft Office PowerPoint</Application>
  <PresentationFormat>Custom</PresentationFormat>
  <Paragraphs>372</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DM Sans</vt:lpstr>
      <vt:lpstr>fkGrotesk</vt:lpstr>
      <vt:lpstr>fkGroteskNeue</vt:lpstr>
      <vt:lpstr>Inter</vt:lpstr>
      <vt:lpstr>Inter Bold</vt:lpstr>
      <vt:lpstr>PT Serif</vt:lpstr>
      <vt:lpstr>ZapfHumnst BT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Adv. DrPBR</dc:creator>
  <cp:lastModifiedBy>Adv. DrPBR</cp:lastModifiedBy>
  <cp:revision>25</cp:revision>
  <dcterms:created xsi:type="dcterms:W3CDTF">2025-08-29T04:40:59Z</dcterms:created>
  <dcterms:modified xsi:type="dcterms:W3CDTF">2025-09-09T07:09:28Z</dcterms:modified>
</cp:coreProperties>
</file>